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9" r:id="rId4"/>
  </p:sldMasterIdLst>
  <p:notesMasterIdLst>
    <p:notesMasterId r:id="rId32"/>
  </p:notesMasterIdLst>
  <p:handoutMasterIdLst>
    <p:handoutMasterId r:id="rId33"/>
  </p:handoutMasterIdLst>
  <p:sldIdLst>
    <p:sldId id="2004" r:id="rId5"/>
    <p:sldId id="2026" r:id="rId6"/>
    <p:sldId id="859" r:id="rId7"/>
    <p:sldId id="864" r:id="rId8"/>
    <p:sldId id="879" r:id="rId9"/>
    <p:sldId id="2147" r:id="rId10"/>
    <p:sldId id="2024" r:id="rId11"/>
    <p:sldId id="2112" r:id="rId12"/>
    <p:sldId id="2126" r:id="rId13"/>
    <p:sldId id="2136" r:id="rId14"/>
    <p:sldId id="2154" r:id="rId15"/>
    <p:sldId id="2148" r:id="rId16"/>
    <p:sldId id="2129" r:id="rId17"/>
    <p:sldId id="2150" r:id="rId18"/>
    <p:sldId id="2149" r:id="rId19"/>
    <p:sldId id="2151" r:id="rId20"/>
    <p:sldId id="2152" r:id="rId21"/>
    <p:sldId id="2153" r:id="rId22"/>
    <p:sldId id="2157" r:id="rId23"/>
    <p:sldId id="2159" r:id="rId24"/>
    <p:sldId id="2160" r:id="rId25"/>
    <p:sldId id="2125" r:id="rId26"/>
    <p:sldId id="2155" r:id="rId27"/>
    <p:sldId id="2156" r:id="rId28"/>
    <p:sldId id="2135" r:id="rId29"/>
    <p:sldId id="2005" r:id="rId30"/>
    <p:sldId id="2012" r:id="rId31"/>
  </p:sldIdLst>
  <p:sldSz cx="12192000" cy="6858000"/>
  <p:notesSz cx="7010400" cy="9296400"/>
  <p:defaultTextStyle>
    <a:defPPr>
      <a:defRPr lang="en-US"/>
    </a:defPPr>
    <a:lvl1pPr algn="ctr" rtl="0" eaLnBrk="0" fontAlgn="base" hangingPunct="0">
      <a:spcBef>
        <a:spcPct val="50000"/>
      </a:spcBef>
      <a:spcAft>
        <a:spcPct val="0"/>
      </a:spcAft>
      <a:defRPr sz="1600" kern="1200">
        <a:solidFill>
          <a:srgbClr val="000000"/>
        </a:solidFill>
        <a:latin typeface="Arial" charset="0"/>
        <a:ea typeface="+mn-ea"/>
        <a:cs typeface="+mn-cs"/>
      </a:defRPr>
    </a:lvl1pPr>
    <a:lvl2pPr marL="457200" algn="ctr" rtl="0" eaLnBrk="0" fontAlgn="base" hangingPunct="0">
      <a:spcBef>
        <a:spcPct val="50000"/>
      </a:spcBef>
      <a:spcAft>
        <a:spcPct val="0"/>
      </a:spcAft>
      <a:defRPr sz="1600" kern="1200">
        <a:solidFill>
          <a:srgbClr val="000000"/>
        </a:solidFill>
        <a:latin typeface="Arial" charset="0"/>
        <a:ea typeface="+mn-ea"/>
        <a:cs typeface="+mn-cs"/>
      </a:defRPr>
    </a:lvl2pPr>
    <a:lvl3pPr marL="914400" algn="ctr" rtl="0" eaLnBrk="0" fontAlgn="base" hangingPunct="0">
      <a:spcBef>
        <a:spcPct val="50000"/>
      </a:spcBef>
      <a:spcAft>
        <a:spcPct val="0"/>
      </a:spcAft>
      <a:defRPr sz="1600" kern="1200">
        <a:solidFill>
          <a:srgbClr val="000000"/>
        </a:solidFill>
        <a:latin typeface="Arial" charset="0"/>
        <a:ea typeface="+mn-ea"/>
        <a:cs typeface="+mn-cs"/>
      </a:defRPr>
    </a:lvl3pPr>
    <a:lvl4pPr marL="1371600" algn="ctr" rtl="0" eaLnBrk="0" fontAlgn="base" hangingPunct="0">
      <a:spcBef>
        <a:spcPct val="50000"/>
      </a:spcBef>
      <a:spcAft>
        <a:spcPct val="0"/>
      </a:spcAft>
      <a:defRPr sz="1600" kern="1200">
        <a:solidFill>
          <a:srgbClr val="000000"/>
        </a:solidFill>
        <a:latin typeface="Arial" charset="0"/>
        <a:ea typeface="+mn-ea"/>
        <a:cs typeface="+mn-cs"/>
      </a:defRPr>
    </a:lvl4pPr>
    <a:lvl5pPr marL="1828800" algn="ctr" rtl="0" eaLnBrk="0" fontAlgn="base" hangingPunct="0">
      <a:spcBef>
        <a:spcPct val="50000"/>
      </a:spcBef>
      <a:spcAft>
        <a:spcPct val="0"/>
      </a:spcAft>
      <a:defRPr sz="1600" kern="1200">
        <a:solidFill>
          <a:srgbClr val="000000"/>
        </a:solidFill>
        <a:latin typeface="Arial" charset="0"/>
        <a:ea typeface="+mn-ea"/>
        <a:cs typeface="+mn-cs"/>
      </a:defRPr>
    </a:lvl5pPr>
    <a:lvl6pPr marL="2286000" algn="l" defTabSz="914400" rtl="0" eaLnBrk="1" latinLnBrk="0" hangingPunct="1">
      <a:defRPr sz="1600" kern="1200">
        <a:solidFill>
          <a:srgbClr val="000000"/>
        </a:solidFill>
        <a:latin typeface="Arial" charset="0"/>
        <a:ea typeface="+mn-ea"/>
        <a:cs typeface="+mn-cs"/>
      </a:defRPr>
    </a:lvl6pPr>
    <a:lvl7pPr marL="2743200" algn="l" defTabSz="914400" rtl="0" eaLnBrk="1" latinLnBrk="0" hangingPunct="1">
      <a:defRPr sz="1600" kern="1200">
        <a:solidFill>
          <a:srgbClr val="000000"/>
        </a:solidFill>
        <a:latin typeface="Arial" charset="0"/>
        <a:ea typeface="+mn-ea"/>
        <a:cs typeface="+mn-cs"/>
      </a:defRPr>
    </a:lvl7pPr>
    <a:lvl8pPr marL="3200400" algn="l" defTabSz="914400" rtl="0" eaLnBrk="1" latinLnBrk="0" hangingPunct="1">
      <a:defRPr sz="1600" kern="1200">
        <a:solidFill>
          <a:srgbClr val="000000"/>
        </a:solidFill>
        <a:latin typeface="Arial" charset="0"/>
        <a:ea typeface="+mn-ea"/>
        <a:cs typeface="+mn-cs"/>
      </a:defRPr>
    </a:lvl8pPr>
    <a:lvl9pPr marL="3657600" algn="l" defTabSz="914400" rtl="0" eaLnBrk="1" latinLnBrk="0" hangingPunct="1">
      <a:defRPr sz="1600" kern="1200">
        <a:solidFill>
          <a:srgbClr val="000000"/>
        </a:solidFill>
        <a:latin typeface="Arial"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vers, Christine" initials="RC" lastIdx="10" clrIdx="0">
    <p:extLst>
      <p:ext uri="{19B8F6BF-5375-455C-9EA6-DF929625EA0E}">
        <p15:presenceInfo xmlns:p15="http://schemas.microsoft.com/office/powerpoint/2012/main" userId="S::crivers@epri.com::80e8de17-408a-4ed1-a111-481bf9cfdfaf" providerId="AD"/>
      </p:ext>
    </p:extLst>
  </p:cmAuthor>
  <p:cmAuthor id="2" name="Anamitra Pal" initials="AP" lastIdx="6" clrIdx="1">
    <p:extLst>
      <p:ext uri="{19B8F6BF-5375-455C-9EA6-DF929625EA0E}">
        <p15:presenceInfo xmlns:p15="http://schemas.microsoft.com/office/powerpoint/2012/main" userId="S::apal12@asurite.asu.edu::47e519b4-9cf7-494a-bfff-f0689c69a8e4" providerId="AD"/>
      </p:ext>
    </p:extLst>
  </p:cmAuthor>
  <p:cmAuthor id="3" name="Farantatos, Evangelos" initials="FE" lastIdx="13" clrIdx="2">
    <p:extLst>
      <p:ext uri="{19B8F6BF-5375-455C-9EA6-DF929625EA0E}">
        <p15:presenceInfo xmlns:p15="http://schemas.microsoft.com/office/powerpoint/2012/main" userId="S-1-5-21-136082789-1761359835-433219294-74767" providerId="AD"/>
      </p:ext>
    </p:extLst>
  </p:cmAuthor>
  <p:cmAuthor id="4" name="HaStyle Hazmi" initials="HH" lastIdx="3" clrIdx="3">
    <p:extLst>
      <p:ext uri="{19B8F6BF-5375-455C-9EA6-DF929625EA0E}">
        <p15:presenceInfo xmlns:p15="http://schemas.microsoft.com/office/powerpoint/2012/main" userId="38ddf31315dba781" providerId="Windows Live"/>
      </p:ext>
    </p:extLst>
  </p:cmAuthor>
  <p:cmAuthor id="5" name="Mohammed Alhazmi (Student)" initials="MA(" lastIdx="13" clrIdx="4">
    <p:extLst>
      <p:ext uri="{19B8F6BF-5375-455C-9EA6-DF929625EA0E}">
        <p15:presenceInfo xmlns:p15="http://schemas.microsoft.com/office/powerpoint/2012/main" userId="Mohammed Alhazmi (Student)" providerId="None"/>
      </p:ext>
    </p:extLst>
  </p:cmAuthor>
  <p:cmAuthor id="6" name="Mohammed Alhazmi (Student)" initials="MA( [2]" lastIdx="7" clrIdx="5">
    <p:extLst>
      <p:ext uri="{19B8F6BF-5375-455C-9EA6-DF929625EA0E}">
        <p15:presenceInfo xmlns:p15="http://schemas.microsoft.com/office/powerpoint/2012/main" userId="S::maalhaz3@sundevils.asu.edu::85df1db9-25f5-4d24-81e0-9abdc596dbc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6767"/>
    <a:srgbClr val="A6A7AD"/>
    <a:srgbClr val="003296"/>
    <a:srgbClr val="33CCCC"/>
    <a:srgbClr val="97BFE6"/>
    <a:srgbClr val="C9F1FF"/>
    <a:srgbClr val="B5E4A5"/>
    <a:srgbClr val="0B9E9A"/>
    <a:srgbClr val="239592"/>
    <a:srgbClr val="233E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2" autoAdjust="0"/>
    <p:restoredTop sz="85782" autoAdjust="0"/>
  </p:normalViewPr>
  <p:slideViewPr>
    <p:cSldViewPr snapToGrid="0">
      <p:cViewPr varScale="1">
        <p:scale>
          <a:sx n="73" d="100"/>
          <a:sy n="73" d="100"/>
        </p:scale>
        <p:origin x="1027" y="67"/>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78" d="100"/>
          <a:sy n="78" d="100"/>
        </p:scale>
        <p:origin x="2736"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1606C5-BE09-9F42-B8BC-3E1BBDE80311}" type="doc">
      <dgm:prSet loTypeId="urn:microsoft.com/office/officeart/2005/8/layout/process1" loCatId="process" qsTypeId="urn:microsoft.com/office/officeart/2005/8/quickstyle/simple5" qsCatId="simple" csTypeId="urn:microsoft.com/office/officeart/2005/8/colors/accent1_2" csCatId="accent1" phldr="1"/>
      <dgm:spPr/>
      <dgm:t>
        <a:bodyPr/>
        <a:lstStyle/>
        <a:p>
          <a:endParaRPr lang="en-US"/>
        </a:p>
      </dgm:t>
    </dgm:pt>
    <dgm:pt modelId="{5E825C53-3405-9D45-AD1D-0D2AF6E7A346}">
      <dgm:prSet/>
      <dgm:spPr/>
      <dgm:t>
        <a:bodyPr/>
        <a:lstStyle/>
        <a:p>
          <a:r>
            <a:rPr lang="en-US" dirty="0"/>
            <a:t>Obtain 𝜇 and 𝜎</a:t>
          </a:r>
          <a:r>
            <a:rPr lang="en-US" baseline="30000" dirty="0"/>
            <a:t>2 </a:t>
          </a:r>
          <a:r>
            <a:rPr lang="en-US" baseline="0" dirty="0"/>
            <a:t>from</a:t>
          </a:r>
          <a:r>
            <a:rPr lang="en-US" baseline="30000" dirty="0"/>
            <a:t> </a:t>
          </a:r>
          <a:r>
            <a:rPr lang="en-US" baseline="0" dirty="0"/>
            <a:t>n</a:t>
          </a:r>
          <a:r>
            <a:rPr lang="en-US" dirty="0"/>
            <a:t>ormalized training data</a:t>
          </a:r>
        </a:p>
      </dgm:t>
    </dgm:pt>
    <dgm:pt modelId="{64F53156-10FD-E144-A5C2-E82C173DB08C}" type="parTrans" cxnId="{66DB924D-F7DA-0948-8162-44474C81C9C4}">
      <dgm:prSet/>
      <dgm:spPr/>
      <dgm:t>
        <a:bodyPr/>
        <a:lstStyle/>
        <a:p>
          <a:endParaRPr lang="en-US"/>
        </a:p>
      </dgm:t>
    </dgm:pt>
    <dgm:pt modelId="{9362DF69-572E-2345-ACF1-B0344C3841F4}" type="sibTrans" cxnId="{66DB924D-F7DA-0948-8162-44474C81C9C4}">
      <dgm:prSet/>
      <dgm:spPr/>
      <dgm:t>
        <a:bodyPr/>
        <a:lstStyle/>
        <a:p>
          <a:endParaRPr lang="en-US"/>
        </a:p>
      </dgm:t>
    </dgm:pt>
    <dgm:pt modelId="{4C4EE8D5-3674-1840-B9BA-AB4B8F53A892}">
      <dgm:prSet/>
      <dgm:spPr/>
      <dgm:t>
        <a:bodyPr/>
        <a:lstStyle/>
        <a:p>
          <a:r>
            <a:rPr lang="en-US" dirty="0"/>
            <a:t>Set the threshold for false positive </a:t>
          </a:r>
        </a:p>
      </dgm:t>
    </dgm:pt>
    <dgm:pt modelId="{50034281-22C5-0540-BBAD-C529B3575F38}" type="parTrans" cxnId="{2DABC6DC-DFCE-9644-88B2-61C095B7E8E4}">
      <dgm:prSet/>
      <dgm:spPr/>
      <dgm:t>
        <a:bodyPr/>
        <a:lstStyle/>
        <a:p>
          <a:endParaRPr lang="en-US"/>
        </a:p>
      </dgm:t>
    </dgm:pt>
    <dgm:pt modelId="{7C85C992-385B-6344-8770-79DC836600DB}" type="sibTrans" cxnId="{2DABC6DC-DFCE-9644-88B2-61C095B7E8E4}">
      <dgm:prSet/>
      <dgm:spPr/>
      <dgm:t>
        <a:bodyPr/>
        <a:lstStyle/>
        <a:p>
          <a:endParaRPr lang="en-US"/>
        </a:p>
      </dgm:t>
    </dgm:pt>
    <dgm:pt modelId="{A02A4E5C-6AD7-AE4E-8C6F-41594E4A7B6A}">
      <dgm:prSet/>
      <dgm:spPr/>
      <dgm:t>
        <a:bodyPr/>
        <a:lstStyle/>
        <a:p>
          <a:r>
            <a:rPr lang="en-US" dirty="0"/>
            <a:t>Normalized real-time data points larger than the threshold will be replaced by the expected value of the normal distribution</a:t>
          </a:r>
        </a:p>
      </dgm:t>
    </dgm:pt>
    <dgm:pt modelId="{88CCB648-CC9D-294E-BB1B-64BB24EDD847}" type="parTrans" cxnId="{93F77093-AFFC-3A49-BFF8-65E8448FE504}">
      <dgm:prSet/>
      <dgm:spPr/>
      <dgm:t>
        <a:bodyPr/>
        <a:lstStyle/>
        <a:p>
          <a:endParaRPr lang="en-US"/>
        </a:p>
      </dgm:t>
    </dgm:pt>
    <dgm:pt modelId="{6753605F-3F20-124C-BAAA-08606456E77E}" type="sibTrans" cxnId="{93F77093-AFFC-3A49-BFF8-65E8448FE504}">
      <dgm:prSet/>
      <dgm:spPr/>
      <dgm:t>
        <a:bodyPr/>
        <a:lstStyle/>
        <a:p>
          <a:endParaRPr lang="en-US"/>
        </a:p>
      </dgm:t>
    </dgm:pt>
    <dgm:pt modelId="{B5BDCD8D-77ED-FB44-9B3E-83A3CEC20701}" type="pres">
      <dgm:prSet presAssocID="{E21606C5-BE09-9F42-B8BC-3E1BBDE80311}" presName="Name0" presStyleCnt="0">
        <dgm:presLayoutVars>
          <dgm:dir/>
          <dgm:resizeHandles val="exact"/>
        </dgm:presLayoutVars>
      </dgm:prSet>
      <dgm:spPr/>
    </dgm:pt>
    <dgm:pt modelId="{C80304C0-1659-734A-8819-51BEC95B5B97}" type="pres">
      <dgm:prSet presAssocID="{5E825C53-3405-9D45-AD1D-0D2AF6E7A346}" presName="node" presStyleLbl="node1" presStyleIdx="0" presStyleCnt="3">
        <dgm:presLayoutVars>
          <dgm:bulletEnabled val="1"/>
        </dgm:presLayoutVars>
      </dgm:prSet>
      <dgm:spPr/>
    </dgm:pt>
    <dgm:pt modelId="{1BCA58B3-40A3-CE4A-8DC0-FCA952B3016B}" type="pres">
      <dgm:prSet presAssocID="{9362DF69-572E-2345-ACF1-B0344C3841F4}" presName="sibTrans" presStyleLbl="sibTrans2D1" presStyleIdx="0" presStyleCnt="2"/>
      <dgm:spPr/>
    </dgm:pt>
    <dgm:pt modelId="{588158DA-1156-FD46-A65D-20ABEC1796BA}" type="pres">
      <dgm:prSet presAssocID="{9362DF69-572E-2345-ACF1-B0344C3841F4}" presName="connectorText" presStyleLbl="sibTrans2D1" presStyleIdx="0" presStyleCnt="2"/>
      <dgm:spPr/>
    </dgm:pt>
    <dgm:pt modelId="{A14A13CB-5B38-AB42-9D22-6B6D64729635}" type="pres">
      <dgm:prSet presAssocID="{4C4EE8D5-3674-1840-B9BA-AB4B8F53A892}" presName="node" presStyleLbl="node1" presStyleIdx="1" presStyleCnt="3">
        <dgm:presLayoutVars>
          <dgm:bulletEnabled val="1"/>
        </dgm:presLayoutVars>
      </dgm:prSet>
      <dgm:spPr/>
    </dgm:pt>
    <dgm:pt modelId="{6B9000A1-9181-3543-AC83-26BBE6255D87}" type="pres">
      <dgm:prSet presAssocID="{7C85C992-385B-6344-8770-79DC836600DB}" presName="sibTrans" presStyleLbl="sibTrans2D1" presStyleIdx="1" presStyleCnt="2"/>
      <dgm:spPr/>
    </dgm:pt>
    <dgm:pt modelId="{4B021593-F797-C640-8D5D-D7B8C8EDCC60}" type="pres">
      <dgm:prSet presAssocID="{7C85C992-385B-6344-8770-79DC836600DB}" presName="connectorText" presStyleLbl="sibTrans2D1" presStyleIdx="1" presStyleCnt="2"/>
      <dgm:spPr/>
    </dgm:pt>
    <dgm:pt modelId="{6402C0D5-6006-6E47-82CB-11F3CE71B602}" type="pres">
      <dgm:prSet presAssocID="{A02A4E5C-6AD7-AE4E-8C6F-41594E4A7B6A}" presName="node" presStyleLbl="node1" presStyleIdx="2" presStyleCnt="3">
        <dgm:presLayoutVars>
          <dgm:bulletEnabled val="1"/>
        </dgm:presLayoutVars>
      </dgm:prSet>
      <dgm:spPr/>
    </dgm:pt>
  </dgm:ptLst>
  <dgm:cxnLst>
    <dgm:cxn modelId="{AF2D1C02-DA5D-1649-B57C-7BE044569E07}" type="presOf" srcId="{4C4EE8D5-3674-1840-B9BA-AB4B8F53A892}" destId="{A14A13CB-5B38-AB42-9D22-6B6D64729635}" srcOrd="0" destOrd="0" presId="urn:microsoft.com/office/officeart/2005/8/layout/process1"/>
    <dgm:cxn modelId="{B0641706-72CE-2149-BAAA-510C25542F40}" type="presOf" srcId="{5E825C53-3405-9D45-AD1D-0D2AF6E7A346}" destId="{C80304C0-1659-734A-8819-51BEC95B5B97}" srcOrd="0" destOrd="0" presId="urn:microsoft.com/office/officeart/2005/8/layout/process1"/>
    <dgm:cxn modelId="{E22B5918-2923-6A46-ABCD-2BB15F6B3A56}" type="presOf" srcId="{7C85C992-385B-6344-8770-79DC836600DB}" destId="{6B9000A1-9181-3543-AC83-26BBE6255D87}" srcOrd="0" destOrd="0" presId="urn:microsoft.com/office/officeart/2005/8/layout/process1"/>
    <dgm:cxn modelId="{6E95022F-A079-A54E-BAF0-194C8A37E308}" type="presOf" srcId="{E21606C5-BE09-9F42-B8BC-3E1BBDE80311}" destId="{B5BDCD8D-77ED-FB44-9B3E-83A3CEC20701}" srcOrd="0" destOrd="0" presId="urn:microsoft.com/office/officeart/2005/8/layout/process1"/>
    <dgm:cxn modelId="{B775D86B-D02F-924D-8BC0-D5B5FB480019}" type="presOf" srcId="{9362DF69-572E-2345-ACF1-B0344C3841F4}" destId="{1BCA58B3-40A3-CE4A-8DC0-FCA952B3016B}" srcOrd="0" destOrd="0" presId="urn:microsoft.com/office/officeart/2005/8/layout/process1"/>
    <dgm:cxn modelId="{66DB924D-F7DA-0948-8162-44474C81C9C4}" srcId="{E21606C5-BE09-9F42-B8BC-3E1BBDE80311}" destId="{5E825C53-3405-9D45-AD1D-0D2AF6E7A346}" srcOrd="0" destOrd="0" parTransId="{64F53156-10FD-E144-A5C2-E82C173DB08C}" sibTransId="{9362DF69-572E-2345-ACF1-B0344C3841F4}"/>
    <dgm:cxn modelId="{229C9784-189C-F841-8352-C381C0FD403B}" type="presOf" srcId="{7C85C992-385B-6344-8770-79DC836600DB}" destId="{4B021593-F797-C640-8D5D-D7B8C8EDCC60}" srcOrd="1" destOrd="0" presId="urn:microsoft.com/office/officeart/2005/8/layout/process1"/>
    <dgm:cxn modelId="{E6292C93-B247-B94C-9CDB-24C71C0C164E}" type="presOf" srcId="{9362DF69-572E-2345-ACF1-B0344C3841F4}" destId="{588158DA-1156-FD46-A65D-20ABEC1796BA}" srcOrd="1" destOrd="0" presId="urn:microsoft.com/office/officeart/2005/8/layout/process1"/>
    <dgm:cxn modelId="{93F77093-AFFC-3A49-BFF8-65E8448FE504}" srcId="{E21606C5-BE09-9F42-B8BC-3E1BBDE80311}" destId="{A02A4E5C-6AD7-AE4E-8C6F-41594E4A7B6A}" srcOrd="2" destOrd="0" parTransId="{88CCB648-CC9D-294E-BB1B-64BB24EDD847}" sibTransId="{6753605F-3F20-124C-BAAA-08606456E77E}"/>
    <dgm:cxn modelId="{2DABC6DC-DFCE-9644-88B2-61C095B7E8E4}" srcId="{E21606C5-BE09-9F42-B8BC-3E1BBDE80311}" destId="{4C4EE8D5-3674-1840-B9BA-AB4B8F53A892}" srcOrd="1" destOrd="0" parTransId="{50034281-22C5-0540-BBAD-C529B3575F38}" sibTransId="{7C85C992-385B-6344-8770-79DC836600DB}"/>
    <dgm:cxn modelId="{4B9DA1EB-5034-2E43-ABF7-D4525645B120}" type="presOf" srcId="{A02A4E5C-6AD7-AE4E-8C6F-41594E4A7B6A}" destId="{6402C0D5-6006-6E47-82CB-11F3CE71B602}" srcOrd="0" destOrd="0" presId="urn:microsoft.com/office/officeart/2005/8/layout/process1"/>
    <dgm:cxn modelId="{AE8F0B51-2F1C-F145-80AE-C8F7A0598CFB}" type="presParOf" srcId="{B5BDCD8D-77ED-FB44-9B3E-83A3CEC20701}" destId="{C80304C0-1659-734A-8819-51BEC95B5B97}" srcOrd="0" destOrd="0" presId="urn:microsoft.com/office/officeart/2005/8/layout/process1"/>
    <dgm:cxn modelId="{773AE396-53E3-764C-9317-F770E9975CE5}" type="presParOf" srcId="{B5BDCD8D-77ED-FB44-9B3E-83A3CEC20701}" destId="{1BCA58B3-40A3-CE4A-8DC0-FCA952B3016B}" srcOrd="1" destOrd="0" presId="urn:microsoft.com/office/officeart/2005/8/layout/process1"/>
    <dgm:cxn modelId="{4F348FCB-6D66-F84B-BCC1-91EC998A2F6D}" type="presParOf" srcId="{1BCA58B3-40A3-CE4A-8DC0-FCA952B3016B}" destId="{588158DA-1156-FD46-A65D-20ABEC1796BA}" srcOrd="0" destOrd="0" presId="urn:microsoft.com/office/officeart/2005/8/layout/process1"/>
    <dgm:cxn modelId="{96BB0E6D-6486-1B46-98FF-24B2310F1CF9}" type="presParOf" srcId="{B5BDCD8D-77ED-FB44-9B3E-83A3CEC20701}" destId="{A14A13CB-5B38-AB42-9D22-6B6D64729635}" srcOrd="2" destOrd="0" presId="urn:microsoft.com/office/officeart/2005/8/layout/process1"/>
    <dgm:cxn modelId="{B81AB5BF-07F0-4D4E-A8C8-AE5DEF26DCA9}" type="presParOf" srcId="{B5BDCD8D-77ED-FB44-9B3E-83A3CEC20701}" destId="{6B9000A1-9181-3543-AC83-26BBE6255D87}" srcOrd="3" destOrd="0" presId="urn:microsoft.com/office/officeart/2005/8/layout/process1"/>
    <dgm:cxn modelId="{D1A1580E-C1C8-7F41-9068-A48F4C5D6C94}" type="presParOf" srcId="{6B9000A1-9181-3543-AC83-26BBE6255D87}" destId="{4B021593-F797-C640-8D5D-D7B8C8EDCC60}" srcOrd="0" destOrd="0" presId="urn:microsoft.com/office/officeart/2005/8/layout/process1"/>
    <dgm:cxn modelId="{D25806DC-ED09-6540-A038-BC7B9EF331C4}" type="presParOf" srcId="{B5BDCD8D-77ED-FB44-9B3E-83A3CEC20701}" destId="{6402C0D5-6006-6E47-82CB-11F3CE71B602}"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1606C5-BE09-9F42-B8BC-3E1BBDE80311}" type="doc">
      <dgm:prSet loTypeId="urn:microsoft.com/office/officeart/2005/8/layout/process1" loCatId="process" qsTypeId="urn:microsoft.com/office/officeart/2005/8/quickstyle/simple5" qsCatId="simple" csTypeId="urn:microsoft.com/office/officeart/2005/8/colors/accent1_2" csCatId="accent1" phldr="1"/>
      <dgm:spPr/>
      <dgm:t>
        <a:bodyPr/>
        <a:lstStyle/>
        <a:p>
          <a:endParaRPr lang="en-US"/>
        </a:p>
      </dgm:t>
    </dgm:pt>
    <dgm:pt modelId="{5E825C53-3405-9D45-AD1D-0D2AF6E7A346}">
      <dgm:prSet/>
      <dgm:spPr/>
      <dgm:t>
        <a:bodyPr/>
        <a:lstStyle/>
        <a:p>
          <a:r>
            <a:rPr lang="en-US" dirty="0"/>
            <a:t>Obtain 𝜇 and 𝜎</a:t>
          </a:r>
          <a:r>
            <a:rPr lang="en-US" baseline="30000" dirty="0"/>
            <a:t>2 </a:t>
          </a:r>
          <a:r>
            <a:rPr lang="en-US" baseline="0" dirty="0"/>
            <a:t>from</a:t>
          </a:r>
          <a:r>
            <a:rPr lang="en-US" baseline="30000" dirty="0"/>
            <a:t> </a:t>
          </a:r>
          <a:r>
            <a:rPr lang="en-US" baseline="0" dirty="0"/>
            <a:t>n</a:t>
          </a:r>
          <a:r>
            <a:rPr lang="en-US" dirty="0"/>
            <a:t>ormalized training data</a:t>
          </a:r>
        </a:p>
      </dgm:t>
    </dgm:pt>
    <dgm:pt modelId="{64F53156-10FD-E144-A5C2-E82C173DB08C}" type="parTrans" cxnId="{66DB924D-F7DA-0948-8162-44474C81C9C4}">
      <dgm:prSet/>
      <dgm:spPr/>
      <dgm:t>
        <a:bodyPr/>
        <a:lstStyle/>
        <a:p>
          <a:endParaRPr lang="en-US"/>
        </a:p>
      </dgm:t>
    </dgm:pt>
    <dgm:pt modelId="{9362DF69-572E-2345-ACF1-B0344C3841F4}" type="sibTrans" cxnId="{66DB924D-F7DA-0948-8162-44474C81C9C4}">
      <dgm:prSet/>
      <dgm:spPr/>
      <dgm:t>
        <a:bodyPr/>
        <a:lstStyle/>
        <a:p>
          <a:endParaRPr lang="en-US"/>
        </a:p>
      </dgm:t>
    </dgm:pt>
    <dgm:pt modelId="{4C4EE8D5-3674-1840-B9BA-AB4B8F53A892}">
      <dgm:prSet/>
      <dgm:spPr/>
      <dgm:t>
        <a:bodyPr/>
        <a:lstStyle/>
        <a:p>
          <a:r>
            <a:rPr lang="en-US" dirty="0"/>
            <a:t>Set the threshold for false positive </a:t>
          </a:r>
        </a:p>
      </dgm:t>
    </dgm:pt>
    <dgm:pt modelId="{50034281-22C5-0540-BBAD-C529B3575F38}" type="parTrans" cxnId="{2DABC6DC-DFCE-9644-88B2-61C095B7E8E4}">
      <dgm:prSet/>
      <dgm:spPr/>
      <dgm:t>
        <a:bodyPr/>
        <a:lstStyle/>
        <a:p>
          <a:endParaRPr lang="en-US"/>
        </a:p>
      </dgm:t>
    </dgm:pt>
    <dgm:pt modelId="{7C85C992-385B-6344-8770-79DC836600DB}" type="sibTrans" cxnId="{2DABC6DC-DFCE-9644-88B2-61C095B7E8E4}">
      <dgm:prSet/>
      <dgm:spPr/>
      <dgm:t>
        <a:bodyPr/>
        <a:lstStyle/>
        <a:p>
          <a:endParaRPr lang="en-US"/>
        </a:p>
      </dgm:t>
    </dgm:pt>
    <dgm:pt modelId="{A02A4E5C-6AD7-AE4E-8C6F-41594E4A7B6A}">
      <dgm:prSet/>
      <dgm:spPr/>
      <dgm:t>
        <a:bodyPr/>
        <a:lstStyle/>
        <a:p>
          <a:r>
            <a:rPr lang="en-US" dirty="0"/>
            <a:t>Normalized real-time data points larger than the threshold will be replaced by the corresponding value from the closest OC in the L</a:t>
          </a:r>
          <a:r>
            <a:rPr lang="en-US" baseline="-25000" dirty="0"/>
            <a:t>2</a:t>
          </a:r>
          <a:r>
            <a:rPr lang="en-US" dirty="0"/>
            <a:t> sense</a:t>
          </a:r>
        </a:p>
      </dgm:t>
    </dgm:pt>
    <dgm:pt modelId="{88CCB648-CC9D-294E-BB1B-64BB24EDD847}" type="parTrans" cxnId="{93F77093-AFFC-3A49-BFF8-65E8448FE504}">
      <dgm:prSet/>
      <dgm:spPr/>
      <dgm:t>
        <a:bodyPr/>
        <a:lstStyle/>
        <a:p>
          <a:endParaRPr lang="en-US"/>
        </a:p>
      </dgm:t>
    </dgm:pt>
    <dgm:pt modelId="{6753605F-3F20-124C-BAAA-08606456E77E}" type="sibTrans" cxnId="{93F77093-AFFC-3A49-BFF8-65E8448FE504}">
      <dgm:prSet/>
      <dgm:spPr/>
      <dgm:t>
        <a:bodyPr/>
        <a:lstStyle/>
        <a:p>
          <a:endParaRPr lang="en-US"/>
        </a:p>
      </dgm:t>
    </dgm:pt>
    <dgm:pt modelId="{B5BDCD8D-77ED-FB44-9B3E-83A3CEC20701}" type="pres">
      <dgm:prSet presAssocID="{E21606C5-BE09-9F42-B8BC-3E1BBDE80311}" presName="Name0" presStyleCnt="0">
        <dgm:presLayoutVars>
          <dgm:dir/>
          <dgm:resizeHandles val="exact"/>
        </dgm:presLayoutVars>
      </dgm:prSet>
      <dgm:spPr/>
    </dgm:pt>
    <dgm:pt modelId="{C80304C0-1659-734A-8819-51BEC95B5B97}" type="pres">
      <dgm:prSet presAssocID="{5E825C53-3405-9D45-AD1D-0D2AF6E7A346}" presName="node" presStyleLbl="node1" presStyleIdx="0" presStyleCnt="3">
        <dgm:presLayoutVars>
          <dgm:bulletEnabled val="1"/>
        </dgm:presLayoutVars>
      </dgm:prSet>
      <dgm:spPr/>
    </dgm:pt>
    <dgm:pt modelId="{1BCA58B3-40A3-CE4A-8DC0-FCA952B3016B}" type="pres">
      <dgm:prSet presAssocID="{9362DF69-572E-2345-ACF1-B0344C3841F4}" presName="sibTrans" presStyleLbl="sibTrans2D1" presStyleIdx="0" presStyleCnt="2"/>
      <dgm:spPr/>
    </dgm:pt>
    <dgm:pt modelId="{588158DA-1156-FD46-A65D-20ABEC1796BA}" type="pres">
      <dgm:prSet presAssocID="{9362DF69-572E-2345-ACF1-B0344C3841F4}" presName="connectorText" presStyleLbl="sibTrans2D1" presStyleIdx="0" presStyleCnt="2"/>
      <dgm:spPr/>
    </dgm:pt>
    <dgm:pt modelId="{A14A13CB-5B38-AB42-9D22-6B6D64729635}" type="pres">
      <dgm:prSet presAssocID="{4C4EE8D5-3674-1840-B9BA-AB4B8F53A892}" presName="node" presStyleLbl="node1" presStyleIdx="1" presStyleCnt="3">
        <dgm:presLayoutVars>
          <dgm:bulletEnabled val="1"/>
        </dgm:presLayoutVars>
      </dgm:prSet>
      <dgm:spPr/>
    </dgm:pt>
    <dgm:pt modelId="{6B9000A1-9181-3543-AC83-26BBE6255D87}" type="pres">
      <dgm:prSet presAssocID="{7C85C992-385B-6344-8770-79DC836600DB}" presName="sibTrans" presStyleLbl="sibTrans2D1" presStyleIdx="1" presStyleCnt="2"/>
      <dgm:spPr/>
    </dgm:pt>
    <dgm:pt modelId="{4B021593-F797-C640-8D5D-D7B8C8EDCC60}" type="pres">
      <dgm:prSet presAssocID="{7C85C992-385B-6344-8770-79DC836600DB}" presName="connectorText" presStyleLbl="sibTrans2D1" presStyleIdx="1" presStyleCnt="2"/>
      <dgm:spPr/>
    </dgm:pt>
    <dgm:pt modelId="{6402C0D5-6006-6E47-82CB-11F3CE71B602}" type="pres">
      <dgm:prSet presAssocID="{A02A4E5C-6AD7-AE4E-8C6F-41594E4A7B6A}" presName="node" presStyleLbl="node1" presStyleIdx="2" presStyleCnt="3">
        <dgm:presLayoutVars>
          <dgm:bulletEnabled val="1"/>
        </dgm:presLayoutVars>
      </dgm:prSet>
      <dgm:spPr/>
    </dgm:pt>
  </dgm:ptLst>
  <dgm:cxnLst>
    <dgm:cxn modelId="{AF2D1C02-DA5D-1649-B57C-7BE044569E07}" type="presOf" srcId="{4C4EE8D5-3674-1840-B9BA-AB4B8F53A892}" destId="{A14A13CB-5B38-AB42-9D22-6B6D64729635}" srcOrd="0" destOrd="0" presId="urn:microsoft.com/office/officeart/2005/8/layout/process1"/>
    <dgm:cxn modelId="{B0641706-72CE-2149-BAAA-510C25542F40}" type="presOf" srcId="{5E825C53-3405-9D45-AD1D-0D2AF6E7A346}" destId="{C80304C0-1659-734A-8819-51BEC95B5B97}" srcOrd="0" destOrd="0" presId="urn:microsoft.com/office/officeart/2005/8/layout/process1"/>
    <dgm:cxn modelId="{E22B5918-2923-6A46-ABCD-2BB15F6B3A56}" type="presOf" srcId="{7C85C992-385B-6344-8770-79DC836600DB}" destId="{6B9000A1-9181-3543-AC83-26BBE6255D87}" srcOrd="0" destOrd="0" presId="urn:microsoft.com/office/officeart/2005/8/layout/process1"/>
    <dgm:cxn modelId="{6E95022F-A079-A54E-BAF0-194C8A37E308}" type="presOf" srcId="{E21606C5-BE09-9F42-B8BC-3E1BBDE80311}" destId="{B5BDCD8D-77ED-FB44-9B3E-83A3CEC20701}" srcOrd="0" destOrd="0" presId="urn:microsoft.com/office/officeart/2005/8/layout/process1"/>
    <dgm:cxn modelId="{B775D86B-D02F-924D-8BC0-D5B5FB480019}" type="presOf" srcId="{9362DF69-572E-2345-ACF1-B0344C3841F4}" destId="{1BCA58B3-40A3-CE4A-8DC0-FCA952B3016B}" srcOrd="0" destOrd="0" presId="urn:microsoft.com/office/officeart/2005/8/layout/process1"/>
    <dgm:cxn modelId="{66DB924D-F7DA-0948-8162-44474C81C9C4}" srcId="{E21606C5-BE09-9F42-B8BC-3E1BBDE80311}" destId="{5E825C53-3405-9D45-AD1D-0D2AF6E7A346}" srcOrd="0" destOrd="0" parTransId="{64F53156-10FD-E144-A5C2-E82C173DB08C}" sibTransId="{9362DF69-572E-2345-ACF1-B0344C3841F4}"/>
    <dgm:cxn modelId="{229C9784-189C-F841-8352-C381C0FD403B}" type="presOf" srcId="{7C85C992-385B-6344-8770-79DC836600DB}" destId="{4B021593-F797-C640-8D5D-D7B8C8EDCC60}" srcOrd="1" destOrd="0" presId="urn:microsoft.com/office/officeart/2005/8/layout/process1"/>
    <dgm:cxn modelId="{E6292C93-B247-B94C-9CDB-24C71C0C164E}" type="presOf" srcId="{9362DF69-572E-2345-ACF1-B0344C3841F4}" destId="{588158DA-1156-FD46-A65D-20ABEC1796BA}" srcOrd="1" destOrd="0" presId="urn:microsoft.com/office/officeart/2005/8/layout/process1"/>
    <dgm:cxn modelId="{93F77093-AFFC-3A49-BFF8-65E8448FE504}" srcId="{E21606C5-BE09-9F42-B8BC-3E1BBDE80311}" destId="{A02A4E5C-6AD7-AE4E-8C6F-41594E4A7B6A}" srcOrd="2" destOrd="0" parTransId="{88CCB648-CC9D-294E-BB1B-64BB24EDD847}" sibTransId="{6753605F-3F20-124C-BAAA-08606456E77E}"/>
    <dgm:cxn modelId="{2DABC6DC-DFCE-9644-88B2-61C095B7E8E4}" srcId="{E21606C5-BE09-9F42-B8BC-3E1BBDE80311}" destId="{4C4EE8D5-3674-1840-B9BA-AB4B8F53A892}" srcOrd="1" destOrd="0" parTransId="{50034281-22C5-0540-BBAD-C529B3575F38}" sibTransId="{7C85C992-385B-6344-8770-79DC836600DB}"/>
    <dgm:cxn modelId="{4B9DA1EB-5034-2E43-ABF7-D4525645B120}" type="presOf" srcId="{A02A4E5C-6AD7-AE4E-8C6F-41594E4A7B6A}" destId="{6402C0D5-6006-6E47-82CB-11F3CE71B602}" srcOrd="0" destOrd="0" presId="urn:microsoft.com/office/officeart/2005/8/layout/process1"/>
    <dgm:cxn modelId="{AE8F0B51-2F1C-F145-80AE-C8F7A0598CFB}" type="presParOf" srcId="{B5BDCD8D-77ED-FB44-9B3E-83A3CEC20701}" destId="{C80304C0-1659-734A-8819-51BEC95B5B97}" srcOrd="0" destOrd="0" presId="urn:microsoft.com/office/officeart/2005/8/layout/process1"/>
    <dgm:cxn modelId="{773AE396-53E3-764C-9317-F770E9975CE5}" type="presParOf" srcId="{B5BDCD8D-77ED-FB44-9B3E-83A3CEC20701}" destId="{1BCA58B3-40A3-CE4A-8DC0-FCA952B3016B}" srcOrd="1" destOrd="0" presId="urn:microsoft.com/office/officeart/2005/8/layout/process1"/>
    <dgm:cxn modelId="{4F348FCB-6D66-F84B-BCC1-91EC998A2F6D}" type="presParOf" srcId="{1BCA58B3-40A3-CE4A-8DC0-FCA952B3016B}" destId="{588158DA-1156-FD46-A65D-20ABEC1796BA}" srcOrd="0" destOrd="0" presId="urn:microsoft.com/office/officeart/2005/8/layout/process1"/>
    <dgm:cxn modelId="{96BB0E6D-6486-1B46-98FF-24B2310F1CF9}" type="presParOf" srcId="{B5BDCD8D-77ED-FB44-9B3E-83A3CEC20701}" destId="{A14A13CB-5B38-AB42-9D22-6B6D64729635}" srcOrd="2" destOrd="0" presId="urn:microsoft.com/office/officeart/2005/8/layout/process1"/>
    <dgm:cxn modelId="{B81AB5BF-07F0-4D4E-A8C8-AE5DEF26DCA9}" type="presParOf" srcId="{B5BDCD8D-77ED-FB44-9B3E-83A3CEC20701}" destId="{6B9000A1-9181-3543-AC83-26BBE6255D87}" srcOrd="3" destOrd="0" presId="urn:microsoft.com/office/officeart/2005/8/layout/process1"/>
    <dgm:cxn modelId="{D1A1580E-C1C8-7F41-9068-A48F4C5D6C94}" type="presParOf" srcId="{6B9000A1-9181-3543-AC83-26BBE6255D87}" destId="{4B021593-F797-C640-8D5D-D7B8C8EDCC60}" srcOrd="0" destOrd="0" presId="urn:microsoft.com/office/officeart/2005/8/layout/process1"/>
    <dgm:cxn modelId="{D25806DC-ED09-6540-A038-BC7B9EF331C4}" type="presParOf" srcId="{B5BDCD8D-77ED-FB44-9B3E-83A3CEC20701}" destId="{6402C0D5-6006-6E47-82CB-11F3CE71B602}"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0304C0-1659-734A-8819-51BEC95B5B97}">
      <dsp:nvSpPr>
        <dsp:cNvPr id="0" name=""/>
        <dsp:cNvSpPr/>
      </dsp:nvSpPr>
      <dsp:spPr>
        <a:xfrm>
          <a:off x="10045" y="1522377"/>
          <a:ext cx="3002607" cy="180156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Obtain 𝜇 and 𝜎</a:t>
          </a:r>
          <a:r>
            <a:rPr lang="en-US" sz="2000" kern="1200" baseline="30000" dirty="0"/>
            <a:t>2 </a:t>
          </a:r>
          <a:r>
            <a:rPr lang="en-US" sz="2000" kern="1200" baseline="0" dirty="0"/>
            <a:t>from</a:t>
          </a:r>
          <a:r>
            <a:rPr lang="en-US" sz="2000" kern="1200" baseline="30000" dirty="0"/>
            <a:t> </a:t>
          </a:r>
          <a:r>
            <a:rPr lang="en-US" sz="2000" kern="1200" baseline="0" dirty="0"/>
            <a:t>n</a:t>
          </a:r>
          <a:r>
            <a:rPr lang="en-US" sz="2000" kern="1200" dirty="0"/>
            <a:t>ormalized training data</a:t>
          </a:r>
        </a:p>
      </dsp:txBody>
      <dsp:txXfrm>
        <a:off x="62811" y="1575143"/>
        <a:ext cx="2897075" cy="1696032"/>
      </dsp:txXfrm>
    </dsp:sp>
    <dsp:sp modelId="{1BCA58B3-40A3-CE4A-8DC0-FCA952B3016B}">
      <dsp:nvSpPr>
        <dsp:cNvPr id="0" name=""/>
        <dsp:cNvSpPr/>
      </dsp:nvSpPr>
      <dsp:spPr>
        <a:xfrm>
          <a:off x="3312914" y="2050836"/>
          <a:ext cx="636552" cy="74464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312914" y="2199765"/>
        <a:ext cx="445586" cy="446788"/>
      </dsp:txXfrm>
    </dsp:sp>
    <dsp:sp modelId="{A14A13CB-5B38-AB42-9D22-6B6D64729635}">
      <dsp:nvSpPr>
        <dsp:cNvPr id="0" name=""/>
        <dsp:cNvSpPr/>
      </dsp:nvSpPr>
      <dsp:spPr>
        <a:xfrm>
          <a:off x="4213696" y="1522377"/>
          <a:ext cx="3002607" cy="180156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Set the threshold for false positive </a:t>
          </a:r>
        </a:p>
      </dsp:txBody>
      <dsp:txXfrm>
        <a:off x="4266462" y="1575143"/>
        <a:ext cx="2897075" cy="1696032"/>
      </dsp:txXfrm>
    </dsp:sp>
    <dsp:sp modelId="{6B9000A1-9181-3543-AC83-26BBE6255D87}">
      <dsp:nvSpPr>
        <dsp:cNvPr id="0" name=""/>
        <dsp:cNvSpPr/>
      </dsp:nvSpPr>
      <dsp:spPr>
        <a:xfrm>
          <a:off x="7516564" y="2050836"/>
          <a:ext cx="636552" cy="74464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516564" y="2199765"/>
        <a:ext cx="445586" cy="446788"/>
      </dsp:txXfrm>
    </dsp:sp>
    <dsp:sp modelId="{6402C0D5-6006-6E47-82CB-11F3CE71B602}">
      <dsp:nvSpPr>
        <dsp:cNvPr id="0" name=""/>
        <dsp:cNvSpPr/>
      </dsp:nvSpPr>
      <dsp:spPr>
        <a:xfrm>
          <a:off x="8417346" y="1522377"/>
          <a:ext cx="3002607" cy="180156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Normalized real-time data points larger than the threshold will be replaced by the expected value of the normal distribution</a:t>
          </a:r>
        </a:p>
      </dsp:txBody>
      <dsp:txXfrm>
        <a:off x="8470112" y="1575143"/>
        <a:ext cx="2897075" cy="16960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0304C0-1659-734A-8819-51BEC95B5B97}">
      <dsp:nvSpPr>
        <dsp:cNvPr id="0" name=""/>
        <dsp:cNvSpPr/>
      </dsp:nvSpPr>
      <dsp:spPr>
        <a:xfrm>
          <a:off x="10045" y="1522377"/>
          <a:ext cx="3002607" cy="180156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Obtain 𝜇 and 𝜎</a:t>
          </a:r>
          <a:r>
            <a:rPr lang="en-US" sz="1800" kern="1200" baseline="30000" dirty="0"/>
            <a:t>2 </a:t>
          </a:r>
          <a:r>
            <a:rPr lang="en-US" sz="1800" kern="1200" baseline="0" dirty="0"/>
            <a:t>from</a:t>
          </a:r>
          <a:r>
            <a:rPr lang="en-US" sz="1800" kern="1200" baseline="30000" dirty="0"/>
            <a:t> </a:t>
          </a:r>
          <a:r>
            <a:rPr lang="en-US" sz="1800" kern="1200" baseline="0" dirty="0"/>
            <a:t>n</a:t>
          </a:r>
          <a:r>
            <a:rPr lang="en-US" sz="1800" kern="1200" dirty="0"/>
            <a:t>ormalized training data</a:t>
          </a:r>
        </a:p>
      </dsp:txBody>
      <dsp:txXfrm>
        <a:off x="62811" y="1575143"/>
        <a:ext cx="2897075" cy="1696032"/>
      </dsp:txXfrm>
    </dsp:sp>
    <dsp:sp modelId="{1BCA58B3-40A3-CE4A-8DC0-FCA952B3016B}">
      <dsp:nvSpPr>
        <dsp:cNvPr id="0" name=""/>
        <dsp:cNvSpPr/>
      </dsp:nvSpPr>
      <dsp:spPr>
        <a:xfrm>
          <a:off x="3312914" y="2050836"/>
          <a:ext cx="636552" cy="74464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312914" y="2199765"/>
        <a:ext cx="445586" cy="446788"/>
      </dsp:txXfrm>
    </dsp:sp>
    <dsp:sp modelId="{A14A13CB-5B38-AB42-9D22-6B6D64729635}">
      <dsp:nvSpPr>
        <dsp:cNvPr id="0" name=""/>
        <dsp:cNvSpPr/>
      </dsp:nvSpPr>
      <dsp:spPr>
        <a:xfrm>
          <a:off x="4213696" y="1522377"/>
          <a:ext cx="3002607" cy="180156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Set the threshold for false positive </a:t>
          </a:r>
        </a:p>
      </dsp:txBody>
      <dsp:txXfrm>
        <a:off x="4266462" y="1575143"/>
        <a:ext cx="2897075" cy="1696032"/>
      </dsp:txXfrm>
    </dsp:sp>
    <dsp:sp modelId="{6B9000A1-9181-3543-AC83-26BBE6255D87}">
      <dsp:nvSpPr>
        <dsp:cNvPr id="0" name=""/>
        <dsp:cNvSpPr/>
      </dsp:nvSpPr>
      <dsp:spPr>
        <a:xfrm>
          <a:off x="7516564" y="2050836"/>
          <a:ext cx="636552" cy="74464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16564" y="2199765"/>
        <a:ext cx="445586" cy="446788"/>
      </dsp:txXfrm>
    </dsp:sp>
    <dsp:sp modelId="{6402C0D5-6006-6E47-82CB-11F3CE71B602}">
      <dsp:nvSpPr>
        <dsp:cNvPr id="0" name=""/>
        <dsp:cNvSpPr/>
      </dsp:nvSpPr>
      <dsp:spPr>
        <a:xfrm>
          <a:off x="8417346" y="1522377"/>
          <a:ext cx="3002607" cy="180156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Normalized real-time data points larger than the threshold will be replaced by the corresponding value from the closest OC in the L</a:t>
          </a:r>
          <a:r>
            <a:rPr lang="en-US" sz="1800" kern="1200" baseline="-25000" dirty="0"/>
            <a:t>2</a:t>
          </a:r>
          <a:r>
            <a:rPr lang="en-US" sz="1800" kern="1200" dirty="0"/>
            <a:t> sense</a:t>
          </a:r>
        </a:p>
      </dsp:txBody>
      <dsp:txXfrm>
        <a:off x="8470112" y="1575143"/>
        <a:ext cx="2897075" cy="169603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FF391D5B-F21D-4A23-BC16-77D248A42E04}" type="datetimeFigureOut">
              <a:rPr lang="en-US" smtClean="0"/>
              <a:t>2/22/2022</a:t>
            </a:fld>
            <a:endParaRPr lang="en-US" dirty="0"/>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EAA87700-C2CA-4156-B879-80D1DD799DB9}" type="slidenum">
              <a:rPr lang="en-US" smtClean="0"/>
              <a:t>‹#›</a:t>
            </a:fld>
            <a:endParaRPr lang="en-US" dirty="0"/>
          </a:p>
        </p:txBody>
      </p:sp>
    </p:spTree>
    <p:extLst>
      <p:ext uri="{BB962C8B-B14F-4D97-AF65-F5344CB8AC3E}">
        <p14:creationId xmlns:p14="http://schemas.microsoft.com/office/powerpoint/2010/main" val="7423096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628" cy="466412"/>
          </a:xfrm>
          <a:prstGeom prst="rect">
            <a:avLst/>
          </a:prstGeom>
        </p:spPr>
        <p:txBody>
          <a:bodyPr vert="horz" lIns="91650" tIns="45825" rIns="91650" bIns="45825" rtlCol="0"/>
          <a:lstStyle>
            <a:lvl1pPr algn="l">
              <a:defRPr sz="1200"/>
            </a:lvl1pPr>
          </a:lstStyle>
          <a:p>
            <a:endParaRPr lang="en-US" dirty="0"/>
          </a:p>
        </p:txBody>
      </p:sp>
      <p:sp>
        <p:nvSpPr>
          <p:cNvPr id="3" name="Date Placeholder 2"/>
          <p:cNvSpPr>
            <a:spLocks noGrp="1"/>
          </p:cNvSpPr>
          <p:nvPr>
            <p:ph type="dt" idx="1"/>
          </p:nvPr>
        </p:nvSpPr>
        <p:spPr>
          <a:xfrm>
            <a:off x="3971183" y="0"/>
            <a:ext cx="3037628" cy="466412"/>
          </a:xfrm>
          <a:prstGeom prst="rect">
            <a:avLst/>
          </a:prstGeom>
        </p:spPr>
        <p:txBody>
          <a:bodyPr vert="horz" lIns="91650" tIns="45825" rIns="91650" bIns="45825" rtlCol="0"/>
          <a:lstStyle>
            <a:lvl1pPr algn="r">
              <a:defRPr sz="1200"/>
            </a:lvl1pPr>
          </a:lstStyle>
          <a:p>
            <a:fld id="{21D603EA-85D6-422C-AB10-17A2A7923832}" type="datetimeFigureOut">
              <a:rPr lang="en-US" smtClean="0"/>
              <a:t>2/22/2022</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650" tIns="45825" rIns="91650" bIns="45825" rtlCol="0" anchor="ctr"/>
          <a:lstStyle/>
          <a:p>
            <a:endParaRPr lang="en-US" dirty="0"/>
          </a:p>
        </p:txBody>
      </p:sp>
      <p:sp>
        <p:nvSpPr>
          <p:cNvPr id="5" name="Notes Placeholder 4"/>
          <p:cNvSpPr>
            <a:spLocks noGrp="1"/>
          </p:cNvSpPr>
          <p:nvPr>
            <p:ph type="body" sz="quarter" idx="3"/>
          </p:nvPr>
        </p:nvSpPr>
        <p:spPr>
          <a:xfrm>
            <a:off x="701359" y="4474689"/>
            <a:ext cx="5607684" cy="3659661"/>
          </a:xfrm>
          <a:prstGeom prst="rect">
            <a:avLst/>
          </a:prstGeom>
        </p:spPr>
        <p:txBody>
          <a:bodyPr vert="horz" lIns="91650" tIns="45825" rIns="91650" bIns="458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89"/>
            <a:ext cx="3037628" cy="466411"/>
          </a:xfrm>
          <a:prstGeom prst="rect">
            <a:avLst/>
          </a:prstGeom>
        </p:spPr>
        <p:txBody>
          <a:bodyPr vert="horz" lIns="91650" tIns="45825" rIns="91650" bIns="45825"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1183" y="8829989"/>
            <a:ext cx="3037628" cy="466411"/>
          </a:xfrm>
          <a:prstGeom prst="rect">
            <a:avLst/>
          </a:prstGeom>
        </p:spPr>
        <p:txBody>
          <a:bodyPr vert="horz" lIns="91650" tIns="45825" rIns="91650" bIns="45825" rtlCol="0" anchor="b"/>
          <a:lstStyle>
            <a:lvl1pPr algn="r">
              <a:defRPr sz="1200"/>
            </a:lvl1pPr>
          </a:lstStyle>
          <a:p>
            <a:fld id="{6DE649CB-0B81-4204-A849-0379B10D6E2B}" type="slidenum">
              <a:rPr lang="en-US" smtClean="0"/>
              <a:t>‹#›</a:t>
            </a:fld>
            <a:endParaRPr lang="en-US" dirty="0"/>
          </a:p>
        </p:txBody>
      </p:sp>
    </p:spTree>
    <p:extLst>
      <p:ext uri="{BB962C8B-B14F-4D97-AF65-F5344CB8AC3E}">
        <p14:creationId xmlns:p14="http://schemas.microsoft.com/office/powerpoint/2010/main" val="2200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649CB-0B81-4204-A849-0379B10D6E2B}" type="slidenum">
              <a:rPr lang="en-US" smtClean="0"/>
              <a:t>1</a:t>
            </a:fld>
            <a:endParaRPr lang="en-US" dirty="0"/>
          </a:p>
        </p:txBody>
      </p:sp>
    </p:spTree>
    <p:extLst>
      <p:ext uri="{BB962C8B-B14F-4D97-AF65-F5344CB8AC3E}">
        <p14:creationId xmlns:p14="http://schemas.microsoft.com/office/powerpoint/2010/main" val="771578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649CB-0B81-4204-A849-0379B10D6E2B}" type="slidenum">
              <a:rPr lang="en-US" smtClean="0"/>
              <a:t>15</a:t>
            </a:fld>
            <a:endParaRPr lang="en-US" dirty="0"/>
          </a:p>
        </p:txBody>
      </p:sp>
    </p:spTree>
    <p:extLst>
      <p:ext uri="{BB962C8B-B14F-4D97-AF65-F5344CB8AC3E}">
        <p14:creationId xmlns:p14="http://schemas.microsoft.com/office/powerpoint/2010/main" val="2991446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649CB-0B81-4204-A849-0379B10D6E2B}" type="slidenum">
              <a:rPr lang="en-US" smtClean="0"/>
              <a:t>16</a:t>
            </a:fld>
            <a:endParaRPr lang="en-US" dirty="0"/>
          </a:p>
        </p:txBody>
      </p:sp>
    </p:spTree>
    <p:extLst>
      <p:ext uri="{BB962C8B-B14F-4D97-AF65-F5344CB8AC3E}">
        <p14:creationId xmlns:p14="http://schemas.microsoft.com/office/powerpoint/2010/main" val="4081485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649CB-0B81-4204-A849-0379B10D6E2B}" type="slidenum">
              <a:rPr lang="en-US" smtClean="0"/>
              <a:t>17</a:t>
            </a:fld>
            <a:endParaRPr lang="en-US" dirty="0"/>
          </a:p>
        </p:txBody>
      </p:sp>
    </p:spTree>
    <p:extLst>
      <p:ext uri="{BB962C8B-B14F-4D97-AF65-F5344CB8AC3E}">
        <p14:creationId xmlns:p14="http://schemas.microsoft.com/office/powerpoint/2010/main" val="3585477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649CB-0B81-4204-A849-0379B10D6E2B}" type="slidenum">
              <a:rPr lang="en-US" smtClean="0"/>
              <a:t>18</a:t>
            </a:fld>
            <a:endParaRPr lang="en-US" dirty="0"/>
          </a:p>
        </p:txBody>
      </p:sp>
    </p:spTree>
    <p:extLst>
      <p:ext uri="{BB962C8B-B14F-4D97-AF65-F5344CB8AC3E}">
        <p14:creationId xmlns:p14="http://schemas.microsoft.com/office/powerpoint/2010/main" val="2214948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649CB-0B81-4204-A849-0379B10D6E2B}" type="slidenum">
              <a:rPr lang="en-US" smtClean="0"/>
              <a:t>19</a:t>
            </a:fld>
            <a:endParaRPr lang="en-US" dirty="0"/>
          </a:p>
        </p:txBody>
      </p:sp>
    </p:spTree>
    <p:extLst>
      <p:ext uri="{BB962C8B-B14F-4D97-AF65-F5344CB8AC3E}">
        <p14:creationId xmlns:p14="http://schemas.microsoft.com/office/powerpoint/2010/main" val="2306294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649CB-0B81-4204-A849-0379B10D6E2B}" type="slidenum">
              <a:rPr lang="en-US" smtClean="0"/>
              <a:t>20</a:t>
            </a:fld>
            <a:endParaRPr lang="en-US" dirty="0"/>
          </a:p>
        </p:txBody>
      </p:sp>
    </p:spTree>
    <p:extLst>
      <p:ext uri="{BB962C8B-B14F-4D97-AF65-F5344CB8AC3E}">
        <p14:creationId xmlns:p14="http://schemas.microsoft.com/office/powerpoint/2010/main" val="1288622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649CB-0B81-4204-A849-0379B10D6E2B}" type="slidenum">
              <a:rPr lang="en-US" smtClean="0"/>
              <a:t>21</a:t>
            </a:fld>
            <a:endParaRPr lang="en-US" dirty="0"/>
          </a:p>
        </p:txBody>
      </p:sp>
    </p:spTree>
    <p:extLst>
      <p:ext uri="{BB962C8B-B14F-4D97-AF65-F5344CB8AC3E}">
        <p14:creationId xmlns:p14="http://schemas.microsoft.com/office/powerpoint/2010/main" val="3926295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indent="0">
              <a:buNone/>
            </a:pPr>
            <a:endParaRPr lang="zh-CN" altLang="en-US"/>
          </a:p>
        </p:txBody>
      </p:sp>
      <p:sp>
        <p:nvSpPr>
          <p:cNvPr id="4" name="灯片编号占位符 3"/>
          <p:cNvSpPr>
            <a:spLocks noGrp="1"/>
          </p:cNvSpPr>
          <p:nvPr>
            <p:ph type="sldNum" sz="quarter" idx="10"/>
          </p:nvPr>
        </p:nvSpPr>
        <p:spPr/>
        <p:txBody>
          <a:bodyPr/>
          <a:lstStyle/>
          <a:p>
            <a:fld id="{31D34450-86F0-CF42-998E-0CF2254F18B7}" type="slidenum">
              <a:rPr lang="en-US" smtClean="0"/>
              <a:pPr/>
              <a:t>24</a:t>
            </a:fld>
            <a:endParaRPr lang="en-US" dirty="0"/>
          </a:p>
        </p:txBody>
      </p:sp>
    </p:spTree>
    <p:extLst>
      <p:ext uri="{BB962C8B-B14F-4D97-AF65-F5344CB8AC3E}">
        <p14:creationId xmlns:p14="http://schemas.microsoft.com/office/powerpoint/2010/main" val="2325721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649CB-0B81-4204-A849-0379B10D6E2B}" type="slidenum">
              <a:rPr lang="en-US" smtClean="0"/>
              <a:t>2</a:t>
            </a:fld>
            <a:endParaRPr lang="en-US" dirty="0"/>
          </a:p>
        </p:txBody>
      </p:sp>
    </p:spTree>
    <p:extLst>
      <p:ext uri="{BB962C8B-B14F-4D97-AF65-F5344CB8AC3E}">
        <p14:creationId xmlns:p14="http://schemas.microsoft.com/office/powerpoint/2010/main" val="1069019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indent="0">
              <a:buNone/>
            </a:pPr>
            <a:endParaRPr lang="zh-CN" altLang="en-US"/>
          </a:p>
        </p:txBody>
      </p:sp>
      <p:sp>
        <p:nvSpPr>
          <p:cNvPr id="4" name="灯片编号占位符 3"/>
          <p:cNvSpPr>
            <a:spLocks noGrp="1"/>
          </p:cNvSpPr>
          <p:nvPr>
            <p:ph type="sldNum" sz="quarter" idx="10"/>
          </p:nvPr>
        </p:nvSpPr>
        <p:spPr/>
        <p:txBody>
          <a:bodyPr/>
          <a:lstStyle/>
          <a:p>
            <a:fld id="{31D34450-86F0-CF42-998E-0CF2254F18B7}" type="slidenum">
              <a:rPr lang="en-US" smtClean="0"/>
              <a:pPr/>
              <a:t>3</a:t>
            </a:fld>
            <a:endParaRPr lang="en-US" dirty="0"/>
          </a:p>
        </p:txBody>
      </p:sp>
    </p:spTree>
    <p:extLst>
      <p:ext uri="{BB962C8B-B14F-4D97-AF65-F5344CB8AC3E}">
        <p14:creationId xmlns:p14="http://schemas.microsoft.com/office/powerpoint/2010/main" val="2325721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indent="0">
              <a:buNone/>
            </a:pPr>
            <a:endParaRPr lang="zh-CN" altLang="en-US"/>
          </a:p>
        </p:txBody>
      </p:sp>
      <p:sp>
        <p:nvSpPr>
          <p:cNvPr id="4" name="灯片编号占位符 3"/>
          <p:cNvSpPr>
            <a:spLocks noGrp="1"/>
          </p:cNvSpPr>
          <p:nvPr>
            <p:ph type="sldNum" sz="quarter" idx="10"/>
          </p:nvPr>
        </p:nvSpPr>
        <p:spPr/>
        <p:txBody>
          <a:bodyPr/>
          <a:lstStyle/>
          <a:p>
            <a:fld id="{31D34450-86F0-CF42-998E-0CF2254F18B7}" type="slidenum">
              <a:rPr lang="en-US" smtClean="0"/>
              <a:pPr/>
              <a:t>4</a:t>
            </a:fld>
            <a:endParaRPr lang="en-US" dirty="0"/>
          </a:p>
        </p:txBody>
      </p:sp>
    </p:spTree>
    <p:extLst>
      <p:ext uri="{BB962C8B-B14F-4D97-AF65-F5344CB8AC3E}">
        <p14:creationId xmlns:p14="http://schemas.microsoft.com/office/powerpoint/2010/main" val="3039228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indent="0">
              <a:buNone/>
            </a:pPr>
            <a:endParaRPr lang="zh-CN" altLang="en-US"/>
          </a:p>
        </p:txBody>
      </p:sp>
      <p:sp>
        <p:nvSpPr>
          <p:cNvPr id="4" name="灯片编号占位符 3"/>
          <p:cNvSpPr>
            <a:spLocks noGrp="1"/>
          </p:cNvSpPr>
          <p:nvPr>
            <p:ph type="sldNum" sz="quarter" idx="10"/>
          </p:nvPr>
        </p:nvSpPr>
        <p:spPr/>
        <p:txBody>
          <a:bodyPr/>
          <a:lstStyle/>
          <a:p>
            <a:fld id="{31D34450-86F0-CF42-998E-0CF2254F18B7}" type="slidenum">
              <a:rPr lang="en-US" smtClean="0"/>
              <a:pPr/>
              <a:t>5</a:t>
            </a:fld>
            <a:endParaRPr lang="en-US" dirty="0"/>
          </a:p>
        </p:txBody>
      </p:sp>
    </p:spTree>
    <p:extLst>
      <p:ext uri="{BB962C8B-B14F-4D97-AF65-F5344CB8AC3E}">
        <p14:creationId xmlns:p14="http://schemas.microsoft.com/office/powerpoint/2010/main" val="44987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649CB-0B81-4204-A849-0379B10D6E2B}" type="slidenum">
              <a:rPr lang="en-US" smtClean="0"/>
              <a:t>8</a:t>
            </a:fld>
            <a:endParaRPr lang="en-US" dirty="0"/>
          </a:p>
        </p:txBody>
      </p:sp>
    </p:spTree>
    <p:extLst>
      <p:ext uri="{BB962C8B-B14F-4D97-AF65-F5344CB8AC3E}">
        <p14:creationId xmlns:p14="http://schemas.microsoft.com/office/powerpoint/2010/main" val="2902428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649CB-0B81-4204-A849-0379B10D6E2B}" type="slidenum">
              <a:rPr lang="en-US" smtClean="0"/>
              <a:t>9</a:t>
            </a:fld>
            <a:endParaRPr lang="en-US" dirty="0"/>
          </a:p>
        </p:txBody>
      </p:sp>
    </p:spTree>
    <p:extLst>
      <p:ext uri="{BB962C8B-B14F-4D97-AF65-F5344CB8AC3E}">
        <p14:creationId xmlns:p14="http://schemas.microsoft.com/office/powerpoint/2010/main" val="1626955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649CB-0B81-4204-A849-0379B10D6E2B}" type="slidenum">
              <a:rPr lang="en-US" smtClean="0"/>
              <a:t>13</a:t>
            </a:fld>
            <a:endParaRPr lang="en-US" dirty="0"/>
          </a:p>
        </p:txBody>
      </p:sp>
    </p:spTree>
    <p:extLst>
      <p:ext uri="{BB962C8B-B14F-4D97-AF65-F5344CB8AC3E}">
        <p14:creationId xmlns:p14="http://schemas.microsoft.com/office/powerpoint/2010/main" val="1394789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649CB-0B81-4204-A849-0379B10D6E2B}" type="slidenum">
              <a:rPr lang="en-US" smtClean="0"/>
              <a:t>14</a:t>
            </a:fld>
            <a:endParaRPr lang="en-US" dirty="0"/>
          </a:p>
        </p:txBody>
      </p:sp>
    </p:spTree>
    <p:extLst>
      <p:ext uri="{BB962C8B-B14F-4D97-AF65-F5344CB8AC3E}">
        <p14:creationId xmlns:p14="http://schemas.microsoft.com/office/powerpoint/2010/main" val="390094181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3.png"/><Relationship Id="rId4" Type="http://schemas.openxmlformats.org/officeDocument/2006/relationships/hyperlink" Target="https://www.linkedin.com/company/epri" TargetMode="External"/><Relationship Id="rId9"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3.png"/><Relationship Id="rId4" Type="http://schemas.openxmlformats.org/officeDocument/2006/relationships/hyperlink" Target="https://www.linkedin.com/company/epri" TargetMode="External"/><Relationship Id="rId9"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3.png"/><Relationship Id="rId4" Type="http://schemas.openxmlformats.org/officeDocument/2006/relationships/hyperlink" Target="https://www.linkedin.com/company/epri" TargetMode="External"/><Relationship Id="rId9"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3.png"/><Relationship Id="rId4" Type="http://schemas.openxmlformats.org/officeDocument/2006/relationships/hyperlink" Target="https://www.linkedin.com/company/epri" TargetMode="External"/><Relationship Id="rId9"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3.png"/><Relationship Id="rId4" Type="http://schemas.openxmlformats.org/officeDocument/2006/relationships/hyperlink" Target="https://www.linkedin.com/company/epri" TargetMode="External"/><Relationship Id="rId9"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3.png"/><Relationship Id="rId4" Type="http://schemas.openxmlformats.org/officeDocument/2006/relationships/hyperlink" Target="https://www.linkedin.com/company/epri" TargetMode="External"/><Relationship Id="rId9"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3.png"/><Relationship Id="rId4" Type="http://schemas.openxmlformats.org/officeDocument/2006/relationships/hyperlink" Target="https://www.linkedin.com/company/epri" TargetMode="External"/><Relationship Id="rId9"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EPRI Title Slide">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CDCEC114-3749-4AB5-86B1-5A3BCF7AD0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8708"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9" name="Rectangle 8"/>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8"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3915F8B0-B666-42D5-9101-41C9E224E801}"/>
              </a:ext>
            </a:extLst>
          </p:cNvPr>
          <p:cNvGrpSpPr/>
          <p:nvPr userDrawn="1"/>
        </p:nvGrpSpPr>
        <p:grpSpPr>
          <a:xfrm>
            <a:off x="338624" y="6181725"/>
            <a:ext cx="4435668" cy="542465"/>
            <a:chOff x="338624" y="6181725"/>
            <a:chExt cx="4435668" cy="542465"/>
          </a:xfrm>
        </p:grpSpPr>
        <p:sp>
          <p:nvSpPr>
            <p:cNvPr id="26" name="Text Box 47">
              <a:extLst>
                <a:ext uri="{FF2B5EF4-FFF2-40B4-BE49-F238E27FC236}">
                  <a16:creationId xmlns:a16="http://schemas.microsoft.com/office/drawing/2014/main" id="{8E8588FC-1D76-47C5-B595-0F9502D2BC62}"/>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2021 Electric Power Research Institute, Inc. All rights reserved.</a:t>
              </a:r>
            </a:p>
          </p:txBody>
        </p:sp>
        <p:sp>
          <p:nvSpPr>
            <p:cNvPr id="27" name="TextBox 26">
              <a:hlinkClick r:id="rId3"/>
              <a:extLst>
                <a:ext uri="{FF2B5EF4-FFF2-40B4-BE49-F238E27FC236}">
                  <a16:creationId xmlns:a16="http://schemas.microsoft.com/office/drawing/2014/main" id="{B555F5C0-13E9-4F31-AC9E-6AA423B9AA45}"/>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28" name="Straight Connector 27">
              <a:extLst>
                <a:ext uri="{FF2B5EF4-FFF2-40B4-BE49-F238E27FC236}">
                  <a16:creationId xmlns:a16="http://schemas.microsoft.com/office/drawing/2014/main" id="{23518BE5-5103-47F0-BFFA-88320B777BD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9" name="Picture 28">
              <a:hlinkClick r:id="rId4"/>
              <a:extLst>
                <a:ext uri="{FF2B5EF4-FFF2-40B4-BE49-F238E27FC236}">
                  <a16:creationId xmlns:a16="http://schemas.microsoft.com/office/drawing/2014/main" id="{F99B0C38-6987-4402-AC71-C1BDE714DE3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92809" y="6284322"/>
              <a:ext cx="150229" cy="150229"/>
            </a:xfrm>
            <a:prstGeom prst="rect">
              <a:avLst/>
            </a:prstGeom>
          </p:spPr>
        </p:pic>
        <p:pic>
          <p:nvPicPr>
            <p:cNvPr id="30" name="Picture 29">
              <a:hlinkClick r:id="rId6"/>
              <a:extLst>
                <a:ext uri="{FF2B5EF4-FFF2-40B4-BE49-F238E27FC236}">
                  <a16:creationId xmlns:a16="http://schemas.microsoft.com/office/drawing/2014/main" id="{5B7BD5C0-06C6-4AB3-BC4D-383CBA3FC508}"/>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511415" y="6277559"/>
              <a:ext cx="75579" cy="163755"/>
            </a:xfrm>
            <a:prstGeom prst="rect">
              <a:avLst/>
            </a:prstGeom>
          </p:spPr>
        </p:pic>
        <p:pic>
          <p:nvPicPr>
            <p:cNvPr id="31" name="Picture 30">
              <a:hlinkClick r:id="rId8"/>
              <a:extLst>
                <a:ext uri="{FF2B5EF4-FFF2-40B4-BE49-F238E27FC236}">
                  <a16:creationId xmlns:a16="http://schemas.microsoft.com/office/drawing/2014/main" id="{D6A42936-581D-4AE8-8C5D-114B70E95E13}"/>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1367522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with Highligh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E03F-F02F-4FA3-91CB-67CB140953AE}"/>
              </a:ext>
            </a:extLst>
          </p:cNvPr>
          <p:cNvSpPr>
            <a:spLocks noGrp="1"/>
          </p:cNvSpPr>
          <p:nvPr>
            <p:ph type="title"/>
          </p:nvPr>
        </p:nvSpPr>
        <p:spPr>
          <a:xfrm>
            <a:off x="365760" y="182563"/>
            <a:ext cx="11430000" cy="731520"/>
          </a:xfrm>
        </p:spPr>
        <p:txBody>
          <a:bodyPr/>
          <a:lstStyle/>
          <a:p>
            <a:r>
              <a:rPr lang="en-US"/>
              <a:t>Click to edit Master title style</a:t>
            </a:r>
          </a:p>
        </p:txBody>
      </p:sp>
      <p:sp>
        <p:nvSpPr>
          <p:cNvPr id="5" name="Text Placeholder 4">
            <a:extLst>
              <a:ext uri="{FF2B5EF4-FFF2-40B4-BE49-F238E27FC236}">
                <a16:creationId xmlns:a16="http://schemas.microsoft.com/office/drawing/2014/main" id="{527D7085-5105-4024-BD3C-F69FB71287EC}"/>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189580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Tree>
    <p:extLst>
      <p:ext uri="{BB962C8B-B14F-4D97-AF65-F5344CB8AC3E}">
        <p14:creationId xmlns:p14="http://schemas.microsoft.com/office/powerpoint/2010/main" val="1871114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539496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539496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681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s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484632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484632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A406BC8-8ED2-4FB9-9CC1-C26081116C72}"/>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3520791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65760" y="1005840"/>
            <a:ext cx="5577840" cy="639762"/>
          </a:xfrm>
        </p:spPr>
        <p:txBody>
          <a:bodyPr anchor="b">
            <a:normAutofit/>
          </a:bodyPr>
          <a:lstStyle>
            <a:lvl1pPr marL="0" indent="0">
              <a:buNone/>
              <a:defRPr sz="2400" b="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37360"/>
            <a:ext cx="5577840" cy="466344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005840"/>
            <a:ext cx="5577840" cy="639762"/>
          </a:xfrm>
        </p:spPr>
        <p:txBody>
          <a:bodyPr anchor="b">
            <a:normAutofit/>
          </a:bodyPr>
          <a:lstStyle>
            <a:lvl1pPr marL="0" indent="0">
              <a:buNone/>
              <a:defRPr sz="2400" b="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19" y="1737360"/>
            <a:ext cx="5577840" cy="466344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4592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0409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lumns with BG">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0042550C-BC90-495D-8E34-A8B34AE030E6}"/>
              </a:ext>
            </a:extLst>
          </p:cNvPr>
          <p:cNvSpPr/>
          <p:nvPr userDrawn="1"/>
        </p:nvSpPr>
        <p:spPr bwMode="auto">
          <a:xfrm>
            <a:off x="5019040" y="102458"/>
            <a:ext cx="4119296" cy="6389782"/>
          </a:xfrm>
          <a:prstGeom prst="parallelogram">
            <a:avLst>
              <a:gd name="adj" fmla="val 48367"/>
            </a:avLst>
          </a:prstGeom>
          <a:solidFill>
            <a:schemeClr val="accent1">
              <a:lumMod val="20000"/>
              <a:lumOff val="8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6" name="Rectangle 5">
            <a:extLst>
              <a:ext uri="{FF2B5EF4-FFF2-40B4-BE49-F238E27FC236}">
                <a16:creationId xmlns:a16="http://schemas.microsoft.com/office/drawing/2014/main" id="{B0ADDE39-D9ED-4DF4-B1E5-C884C95AC52C}"/>
              </a:ext>
            </a:extLst>
          </p:cNvPr>
          <p:cNvSpPr/>
          <p:nvPr userDrawn="1"/>
        </p:nvSpPr>
        <p:spPr bwMode="auto">
          <a:xfrm>
            <a:off x="7000240" y="102458"/>
            <a:ext cx="5191760" cy="6389782"/>
          </a:xfrm>
          <a:prstGeom prst="rect">
            <a:avLst/>
          </a:prstGeom>
          <a:solidFill>
            <a:srgbClr val="C9F1FF"/>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452805"/>
            <a:ext cx="4653280" cy="4500713"/>
          </a:xfrm>
          <a:prstGeom prst="rect">
            <a:avLst/>
          </a:prstGeo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088952" y="1452805"/>
            <a:ext cx="4653280" cy="4500713"/>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2781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BLU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E78E50C-C1F1-41A4-AB40-A03CD12EB182}"/>
              </a:ext>
            </a:extLst>
          </p:cNvPr>
          <p:cNvPicPr>
            <a:picLocks noChangeAspect="1"/>
          </p:cNvPicPr>
          <p:nvPr userDrawn="1"/>
        </p:nvPicPr>
        <p:blipFill>
          <a:blip r:embed="rId2">
            <a:alphaModFix amt="85000"/>
            <a:extLst>
              <a:ext uri="{28A0092B-C50C-407E-A947-70E740481C1C}">
                <a14:useLocalDpi xmlns:a14="http://schemas.microsoft.com/office/drawing/2010/main" val="0"/>
              </a:ext>
            </a:extLst>
          </a:blip>
          <a:stretch>
            <a:fillRect/>
          </a:stretch>
        </p:blipFill>
        <p:spPr>
          <a:xfrm>
            <a:off x="0" y="86420"/>
            <a:ext cx="12192000" cy="6420999"/>
          </a:xfrm>
          <a:prstGeom prst="rect">
            <a:avLst/>
          </a:prstGeom>
        </p:spPr>
      </p:pic>
      <p:sp>
        <p:nvSpPr>
          <p:cNvPr id="2" name="Title 1"/>
          <p:cNvSpPr>
            <a:spLocks noGrp="1"/>
          </p:cNvSpPr>
          <p:nvPr>
            <p:ph type="title"/>
          </p:nvPr>
        </p:nvSpPr>
        <p:spPr>
          <a:xfrm>
            <a:off x="365760" y="182563"/>
            <a:ext cx="11430000" cy="731520"/>
          </a:xfrm>
        </p:spPr>
        <p:txBody>
          <a:bodyPr>
            <a:noAutofit/>
          </a:bodyPr>
          <a:lstStyle>
            <a:lvl1pPr>
              <a:defRPr sz="32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21290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BLU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537389-C2C8-4A98-A053-6A4CEDC3D263}"/>
              </a:ext>
            </a:extLst>
          </p:cNvPr>
          <p:cNvPicPr>
            <a:picLocks noChangeAspect="1"/>
          </p:cNvPicPr>
          <p:nvPr userDrawn="1"/>
        </p:nvPicPr>
        <p:blipFill>
          <a:blip r:embed="rId2">
            <a:alphaModFix amt="85000"/>
            <a:extLst>
              <a:ext uri="{28A0092B-C50C-407E-A947-70E740481C1C}">
                <a14:useLocalDpi xmlns:a14="http://schemas.microsoft.com/office/drawing/2010/main" val="0"/>
              </a:ext>
            </a:extLst>
          </a:blip>
          <a:stretch>
            <a:fillRect/>
          </a:stretch>
        </p:blipFill>
        <p:spPr>
          <a:xfrm>
            <a:off x="0" y="86420"/>
            <a:ext cx="12192000" cy="6420999"/>
          </a:xfrm>
          <a:prstGeom prst="rect">
            <a:avLst/>
          </a:prstGeom>
        </p:spPr>
      </p:pic>
      <p:sp>
        <p:nvSpPr>
          <p:cNvPr id="2" name="Title 1"/>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65760" y="1005840"/>
            <a:ext cx="5577840" cy="639762"/>
          </a:xfrm>
        </p:spPr>
        <p:txBody>
          <a:bodyPr anchor="b">
            <a:normAutofit/>
          </a:bodyPr>
          <a:lstStyle>
            <a:lvl1pPr marL="0" indent="0">
              <a:buNone/>
              <a:defRPr sz="2400" b="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37360"/>
            <a:ext cx="5577840" cy="466344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005840"/>
            <a:ext cx="5577840" cy="639762"/>
          </a:xfrm>
        </p:spPr>
        <p:txBody>
          <a:bodyPr anchor="b">
            <a:normAutofit/>
          </a:bodyPr>
          <a:lstStyle>
            <a:lvl1pPr marL="0" indent="0">
              <a:buNone/>
              <a:defRPr sz="24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19" y="1737360"/>
            <a:ext cx="5577840" cy="466344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9672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01B213-0E7A-407F-8B15-06AFF53336B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5692"/>
            <a:ext cx="12188952" cy="6419393"/>
          </a:xfrm>
          <a:prstGeom prst="rect">
            <a:avLst/>
          </a:prstGeom>
        </p:spPr>
      </p:pic>
      <p:sp>
        <p:nvSpPr>
          <p:cNvPr id="15" name="Rectangle 35"/>
          <p:cNvSpPr>
            <a:spLocks noGrp="1" noChangeArrowheads="1"/>
          </p:cNvSpPr>
          <p:nvPr>
            <p:ph type="ctrTitle" sz="quarter" hasCustomPrompt="1"/>
          </p:nvPr>
        </p:nvSpPr>
        <p:spPr>
          <a:xfrm>
            <a:off x="4688" y="2712785"/>
            <a:ext cx="12196689" cy="1626781"/>
          </a:xfrm>
          <a:ln>
            <a:noFill/>
          </a:ln>
        </p:spPr>
        <p:txBody>
          <a:bodyPr anchor="ctr">
            <a:normAutofit/>
          </a:bodyPr>
          <a:lstStyle>
            <a:lvl1pPr algn="ctr">
              <a:spcAft>
                <a:spcPts val="600"/>
              </a:spcAft>
              <a:defRPr sz="3600">
                <a:solidFill>
                  <a:schemeClr val="bg1"/>
                </a:solidFill>
              </a:defRPr>
            </a:lvl1pPr>
          </a:lstStyle>
          <a:p>
            <a:r>
              <a:rPr lang="en-US" dirty="0"/>
              <a:t>CLICK TO EDIT SECTION TITLE STYLE</a:t>
            </a:r>
          </a:p>
        </p:txBody>
      </p:sp>
    </p:spTree>
    <p:extLst>
      <p:ext uri="{BB962C8B-B14F-4D97-AF65-F5344CB8AC3E}">
        <p14:creationId xmlns:p14="http://schemas.microsoft.com/office/powerpoint/2010/main" val="3870382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NUC Title Slide">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84BC0958-1064-40BC-92C1-9A9775E86CF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7" name="Group 26">
            <a:extLst>
              <a:ext uri="{FF2B5EF4-FFF2-40B4-BE49-F238E27FC236}">
                <a16:creationId xmlns:a16="http://schemas.microsoft.com/office/drawing/2014/main" id="{05ED8085-ABA4-48ED-A519-0831B00D8554}"/>
              </a:ext>
            </a:extLst>
          </p:cNvPr>
          <p:cNvGrpSpPr/>
          <p:nvPr userDrawn="1"/>
        </p:nvGrpSpPr>
        <p:grpSpPr>
          <a:xfrm>
            <a:off x="338624" y="6181725"/>
            <a:ext cx="4435668" cy="542465"/>
            <a:chOff x="338624" y="6181725"/>
            <a:chExt cx="4435668" cy="542465"/>
          </a:xfrm>
        </p:grpSpPr>
        <p:sp>
          <p:nvSpPr>
            <p:cNvPr id="28" name="Text Box 47">
              <a:extLst>
                <a:ext uri="{FF2B5EF4-FFF2-40B4-BE49-F238E27FC236}">
                  <a16:creationId xmlns:a16="http://schemas.microsoft.com/office/drawing/2014/main" id="{F4F39EAF-D093-4E70-B2D6-880ADC60D8A1}"/>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2021 Electric Power Research Institute, Inc. All rights reserved.</a:t>
              </a:r>
            </a:p>
          </p:txBody>
        </p:sp>
        <p:sp>
          <p:nvSpPr>
            <p:cNvPr id="29" name="TextBox 28">
              <a:hlinkClick r:id="rId3"/>
              <a:extLst>
                <a:ext uri="{FF2B5EF4-FFF2-40B4-BE49-F238E27FC236}">
                  <a16:creationId xmlns:a16="http://schemas.microsoft.com/office/drawing/2014/main" id="{70A982AF-08B3-4ACE-B2CD-2630BF146A3C}"/>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CF511B19-8779-4ED6-BFF5-0D994F5C5A6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AFE65F2A-EA10-45F6-AC3E-CEEF60A74DC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0DE3DCEC-148B-448A-9E2A-45B1BBF5BCF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EFB9741B-B64E-4FCE-8F82-2A995BEB50A5}"/>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0806771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F31C54-28E4-451E-87C9-3AAB9056C6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5693"/>
            <a:ext cx="12188952" cy="6419393"/>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bg1"/>
                </a:solidFill>
                <a:latin typeface="+mj-lt"/>
              </a:rPr>
              <a:t>Together…Shaping the Future of Electricity</a:t>
            </a:r>
          </a:p>
        </p:txBody>
      </p:sp>
    </p:spTree>
    <p:extLst>
      <p:ext uri="{BB962C8B-B14F-4D97-AF65-F5344CB8AC3E}">
        <p14:creationId xmlns:p14="http://schemas.microsoft.com/office/powerpoint/2010/main" val="1877443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E&amp;SES Title Slide">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193090FA-BACF-4FE3-A7B2-CD3B1A4880A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F6A2914A-AAC4-4409-9DC2-C181488DA4B3}"/>
              </a:ext>
            </a:extLst>
          </p:cNvPr>
          <p:cNvGrpSpPr/>
          <p:nvPr userDrawn="1"/>
        </p:nvGrpSpPr>
        <p:grpSpPr>
          <a:xfrm>
            <a:off x="338624" y="6181725"/>
            <a:ext cx="4435668" cy="542465"/>
            <a:chOff x="338624" y="6181725"/>
            <a:chExt cx="4435668" cy="542465"/>
          </a:xfrm>
        </p:grpSpPr>
        <p:sp>
          <p:nvSpPr>
            <p:cNvPr id="29" name="Text Box 47">
              <a:extLst>
                <a:ext uri="{FF2B5EF4-FFF2-40B4-BE49-F238E27FC236}">
                  <a16:creationId xmlns:a16="http://schemas.microsoft.com/office/drawing/2014/main" id="{2AD0D039-F165-4672-8A4D-636C8A4722C6}"/>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2021 Electric Power Research Institute, Inc. All rights reserved.</a:t>
              </a:r>
            </a:p>
          </p:txBody>
        </p:sp>
        <p:sp>
          <p:nvSpPr>
            <p:cNvPr id="33" name="TextBox 32">
              <a:hlinkClick r:id="rId3"/>
              <a:extLst>
                <a:ext uri="{FF2B5EF4-FFF2-40B4-BE49-F238E27FC236}">
                  <a16:creationId xmlns:a16="http://schemas.microsoft.com/office/drawing/2014/main" id="{21A3DC88-FB53-4B30-8657-1F27078A853D}"/>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5" name="Straight Connector 34">
              <a:extLst>
                <a:ext uri="{FF2B5EF4-FFF2-40B4-BE49-F238E27FC236}">
                  <a16:creationId xmlns:a16="http://schemas.microsoft.com/office/drawing/2014/main" id="{36D96DFB-D8B4-401B-BD76-D4FAB2779AC3}"/>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6" name="Picture 35">
              <a:hlinkClick r:id="rId4"/>
              <a:extLst>
                <a:ext uri="{FF2B5EF4-FFF2-40B4-BE49-F238E27FC236}">
                  <a16:creationId xmlns:a16="http://schemas.microsoft.com/office/drawing/2014/main" id="{6146E3C0-C099-4B35-AB14-7B6C4FAFEED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92809" y="6284322"/>
              <a:ext cx="150229" cy="150229"/>
            </a:xfrm>
            <a:prstGeom prst="rect">
              <a:avLst/>
            </a:prstGeom>
          </p:spPr>
        </p:pic>
        <p:pic>
          <p:nvPicPr>
            <p:cNvPr id="37" name="Picture 36">
              <a:hlinkClick r:id="rId6"/>
              <a:extLst>
                <a:ext uri="{FF2B5EF4-FFF2-40B4-BE49-F238E27FC236}">
                  <a16:creationId xmlns:a16="http://schemas.microsoft.com/office/drawing/2014/main" id="{0F94D77D-2453-4542-AFC0-11CA186E812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511415" y="6277559"/>
              <a:ext cx="75579" cy="163755"/>
            </a:xfrm>
            <a:prstGeom prst="rect">
              <a:avLst/>
            </a:prstGeom>
          </p:spPr>
        </p:pic>
        <p:pic>
          <p:nvPicPr>
            <p:cNvPr id="38" name="Picture 37">
              <a:hlinkClick r:id="rId8"/>
              <a:extLst>
                <a:ext uri="{FF2B5EF4-FFF2-40B4-BE49-F238E27FC236}">
                  <a16:creationId xmlns:a16="http://schemas.microsoft.com/office/drawing/2014/main" id="{87C10504-8C10-4A69-A247-764C0BB9FCB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006912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 Title Slide">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8A0ACCE4-8C9E-479E-BD3A-CA55A8968A0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3" name="Group 22">
            <a:extLst>
              <a:ext uri="{FF2B5EF4-FFF2-40B4-BE49-F238E27FC236}">
                <a16:creationId xmlns:a16="http://schemas.microsoft.com/office/drawing/2014/main" id="{55DC62A5-1095-42CE-AB5A-BD29C0D13141}"/>
              </a:ext>
            </a:extLst>
          </p:cNvPr>
          <p:cNvGrpSpPr/>
          <p:nvPr userDrawn="1"/>
        </p:nvGrpSpPr>
        <p:grpSpPr>
          <a:xfrm>
            <a:off x="338624" y="6181725"/>
            <a:ext cx="4435668" cy="542465"/>
            <a:chOff x="338624" y="6181725"/>
            <a:chExt cx="4435668" cy="542465"/>
          </a:xfrm>
        </p:grpSpPr>
        <p:sp>
          <p:nvSpPr>
            <p:cNvPr id="25" name="Text Box 47">
              <a:extLst>
                <a:ext uri="{FF2B5EF4-FFF2-40B4-BE49-F238E27FC236}">
                  <a16:creationId xmlns:a16="http://schemas.microsoft.com/office/drawing/2014/main" id="{4EC5A6E3-655F-4AB9-A7A8-7A9AEBB90628}"/>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2021 Electric Power Research Institute, Inc. All rights reserved.</a:t>
              </a:r>
            </a:p>
          </p:txBody>
        </p:sp>
        <p:sp>
          <p:nvSpPr>
            <p:cNvPr id="29" name="TextBox 28">
              <a:hlinkClick r:id="rId3"/>
              <a:extLst>
                <a:ext uri="{FF2B5EF4-FFF2-40B4-BE49-F238E27FC236}">
                  <a16:creationId xmlns:a16="http://schemas.microsoft.com/office/drawing/2014/main" id="{7FA55AB5-8BF7-460F-A30D-2A37692BE320}"/>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86F0D2FF-7C62-45DB-97AF-E1FB43BCA51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BB2176D2-CCA7-46B6-88D4-4AA41D992D1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49AE2524-F34D-4267-9E9F-139BFEEA0111}"/>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6E26CD04-ED04-44D5-BFD2-E52A16C4B47B}"/>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350022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G&amp;LCR Title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FA303C4-22E4-458B-AD51-5615CAF4061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F6A2914A-AAC4-4409-9DC2-C181488DA4B3}"/>
              </a:ext>
            </a:extLst>
          </p:cNvPr>
          <p:cNvGrpSpPr/>
          <p:nvPr userDrawn="1"/>
        </p:nvGrpSpPr>
        <p:grpSpPr>
          <a:xfrm>
            <a:off x="338624" y="6181725"/>
            <a:ext cx="4435668" cy="542465"/>
            <a:chOff x="338624" y="6181725"/>
            <a:chExt cx="4435668" cy="542465"/>
          </a:xfrm>
        </p:grpSpPr>
        <p:sp>
          <p:nvSpPr>
            <p:cNvPr id="29" name="Text Box 47">
              <a:extLst>
                <a:ext uri="{FF2B5EF4-FFF2-40B4-BE49-F238E27FC236}">
                  <a16:creationId xmlns:a16="http://schemas.microsoft.com/office/drawing/2014/main" id="{2AD0D039-F165-4672-8A4D-636C8A4722C6}"/>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2021 Electric Power Research Institute, Inc. All rights reserved.</a:t>
              </a:r>
            </a:p>
          </p:txBody>
        </p:sp>
        <p:sp>
          <p:nvSpPr>
            <p:cNvPr id="33" name="TextBox 32">
              <a:hlinkClick r:id="rId3"/>
              <a:extLst>
                <a:ext uri="{FF2B5EF4-FFF2-40B4-BE49-F238E27FC236}">
                  <a16:creationId xmlns:a16="http://schemas.microsoft.com/office/drawing/2014/main" id="{21A3DC88-FB53-4B30-8657-1F27078A853D}"/>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5" name="Straight Connector 34">
              <a:extLst>
                <a:ext uri="{FF2B5EF4-FFF2-40B4-BE49-F238E27FC236}">
                  <a16:creationId xmlns:a16="http://schemas.microsoft.com/office/drawing/2014/main" id="{36D96DFB-D8B4-401B-BD76-D4FAB2779AC3}"/>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6" name="Picture 35">
              <a:hlinkClick r:id="rId4"/>
              <a:extLst>
                <a:ext uri="{FF2B5EF4-FFF2-40B4-BE49-F238E27FC236}">
                  <a16:creationId xmlns:a16="http://schemas.microsoft.com/office/drawing/2014/main" id="{6146E3C0-C099-4B35-AB14-7B6C4FAFEED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92809" y="6284322"/>
              <a:ext cx="150229" cy="150229"/>
            </a:xfrm>
            <a:prstGeom prst="rect">
              <a:avLst/>
            </a:prstGeom>
          </p:spPr>
        </p:pic>
        <p:pic>
          <p:nvPicPr>
            <p:cNvPr id="37" name="Picture 36">
              <a:hlinkClick r:id="rId6"/>
              <a:extLst>
                <a:ext uri="{FF2B5EF4-FFF2-40B4-BE49-F238E27FC236}">
                  <a16:creationId xmlns:a16="http://schemas.microsoft.com/office/drawing/2014/main" id="{0F94D77D-2453-4542-AFC0-11CA186E812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511415" y="6277559"/>
              <a:ext cx="75579" cy="163755"/>
            </a:xfrm>
            <a:prstGeom prst="rect">
              <a:avLst/>
            </a:prstGeom>
          </p:spPr>
        </p:pic>
        <p:pic>
          <p:nvPicPr>
            <p:cNvPr id="38" name="Picture 37">
              <a:hlinkClick r:id="rId8"/>
              <a:extLst>
                <a:ext uri="{FF2B5EF4-FFF2-40B4-BE49-F238E27FC236}">
                  <a16:creationId xmlns:a16="http://schemas.microsoft.com/office/drawing/2014/main" id="{87C10504-8C10-4A69-A247-764C0BB9FCB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162571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IG&amp;ES Title Slide">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9C2C859B-E2BB-4018-B8A7-348751C715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1"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2"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24" name="Rectangle 23"/>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0"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7" name="Group 26">
            <a:extLst>
              <a:ext uri="{FF2B5EF4-FFF2-40B4-BE49-F238E27FC236}">
                <a16:creationId xmlns:a16="http://schemas.microsoft.com/office/drawing/2014/main" id="{C593561F-CAB2-4517-A6C1-CC6CDE085269}"/>
              </a:ext>
            </a:extLst>
          </p:cNvPr>
          <p:cNvGrpSpPr/>
          <p:nvPr userDrawn="1"/>
        </p:nvGrpSpPr>
        <p:grpSpPr>
          <a:xfrm>
            <a:off x="338624" y="6181725"/>
            <a:ext cx="4435668" cy="542465"/>
            <a:chOff x="338624" y="6181725"/>
            <a:chExt cx="4435668" cy="542465"/>
          </a:xfrm>
        </p:grpSpPr>
        <p:sp>
          <p:nvSpPr>
            <p:cNvPr id="28" name="Text Box 47">
              <a:extLst>
                <a:ext uri="{FF2B5EF4-FFF2-40B4-BE49-F238E27FC236}">
                  <a16:creationId xmlns:a16="http://schemas.microsoft.com/office/drawing/2014/main" id="{C6098697-978C-497A-8844-B897E3851A4D}"/>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2021 Electric Power Research Institute, Inc. All rights reserved.</a:t>
              </a:r>
            </a:p>
          </p:txBody>
        </p:sp>
        <p:sp>
          <p:nvSpPr>
            <p:cNvPr id="29" name="TextBox 28">
              <a:hlinkClick r:id="rId3"/>
              <a:extLst>
                <a:ext uri="{FF2B5EF4-FFF2-40B4-BE49-F238E27FC236}">
                  <a16:creationId xmlns:a16="http://schemas.microsoft.com/office/drawing/2014/main" id="{2B0D3F73-8CAD-40AE-843F-C23EDECF168A}"/>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1" name="Straight Connector 30">
              <a:extLst>
                <a:ext uri="{FF2B5EF4-FFF2-40B4-BE49-F238E27FC236}">
                  <a16:creationId xmlns:a16="http://schemas.microsoft.com/office/drawing/2014/main" id="{EFE81FBE-9D64-4C06-BAB1-FFAF2AB5C92F}"/>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2" name="Picture 31">
              <a:hlinkClick r:id="rId4"/>
              <a:extLst>
                <a:ext uri="{FF2B5EF4-FFF2-40B4-BE49-F238E27FC236}">
                  <a16:creationId xmlns:a16="http://schemas.microsoft.com/office/drawing/2014/main" id="{D6AAD40B-2BE4-4A23-AF70-2E6A765EE51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92809" y="6284322"/>
              <a:ext cx="150229" cy="150229"/>
            </a:xfrm>
            <a:prstGeom prst="rect">
              <a:avLst/>
            </a:prstGeom>
          </p:spPr>
        </p:pic>
        <p:pic>
          <p:nvPicPr>
            <p:cNvPr id="33" name="Picture 32">
              <a:hlinkClick r:id="rId6"/>
              <a:extLst>
                <a:ext uri="{FF2B5EF4-FFF2-40B4-BE49-F238E27FC236}">
                  <a16:creationId xmlns:a16="http://schemas.microsoft.com/office/drawing/2014/main" id="{D26E2C2D-63AC-4672-9CFD-12890EB11B74}"/>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511415" y="6277559"/>
              <a:ext cx="75579" cy="163755"/>
            </a:xfrm>
            <a:prstGeom prst="rect">
              <a:avLst/>
            </a:prstGeom>
          </p:spPr>
        </p:pic>
        <p:pic>
          <p:nvPicPr>
            <p:cNvPr id="34" name="Picture 33">
              <a:hlinkClick r:id="rId8"/>
              <a:extLst>
                <a:ext uri="{FF2B5EF4-FFF2-40B4-BE49-F238E27FC236}">
                  <a16:creationId xmlns:a16="http://schemas.microsoft.com/office/drawing/2014/main" id="{718FAA29-2E23-4896-BC6D-970DF44FCE94}"/>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532849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amp;DI Title Slide">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3E6A490C-7EB9-4A3B-B1A9-2B333BC79B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3" name="Group 22">
            <a:extLst>
              <a:ext uri="{FF2B5EF4-FFF2-40B4-BE49-F238E27FC236}">
                <a16:creationId xmlns:a16="http://schemas.microsoft.com/office/drawing/2014/main" id="{30CA6871-F43E-43AE-A2AE-E46146D6A565}"/>
              </a:ext>
            </a:extLst>
          </p:cNvPr>
          <p:cNvGrpSpPr/>
          <p:nvPr userDrawn="1"/>
        </p:nvGrpSpPr>
        <p:grpSpPr>
          <a:xfrm>
            <a:off x="338624" y="6181725"/>
            <a:ext cx="4435668" cy="542465"/>
            <a:chOff x="338624" y="6181725"/>
            <a:chExt cx="4435668" cy="542465"/>
          </a:xfrm>
        </p:grpSpPr>
        <p:sp>
          <p:nvSpPr>
            <p:cNvPr id="25" name="Text Box 47">
              <a:extLst>
                <a:ext uri="{FF2B5EF4-FFF2-40B4-BE49-F238E27FC236}">
                  <a16:creationId xmlns:a16="http://schemas.microsoft.com/office/drawing/2014/main" id="{456EFF95-D289-468B-A39F-1C223CCA085B}"/>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2021 Electric Power Research Institute, Inc. All rights reserved.</a:t>
              </a:r>
            </a:p>
          </p:txBody>
        </p:sp>
        <p:sp>
          <p:nvSpPr>
            <p:cNvPr id="29" name="TextBox 28">
              <a:hlinkClick r:id="rId3"/>
              <a:extLst>
                <a:ext uri="{FF2B5EF4-FFF2-40B4-BE49-F238E27FC236}">
                  <a16:creationId xmlns:a16="http://schemas.microsoft.com/office/drawing/2014/main" id="{12A1A365-06F2-4B20-9224-7C3EAC6A4286}"/>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9959B6B3-B9E1-4933-8BDC-3B3FDC236B79}"/>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CD2CCB58-DA3B-462C-80B9-C58BBFFCC7CF}"/>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AE810849-F144-4E7E-93DE-EAF2E08368AD}"/>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2BEBC2F3-83E5-4482-B054-9DFE809B14D7}"/>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154875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4023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484632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04FAA409-EC2B-4245-BB55-6C0CC85D75F0}"/>
              </a:ext>
            </a:extLst>
          </p:cNvPr>
          <p:cNvSpPr>
            <a:spLocks noGrp="1"/>
          </p:cNvSpPr>
          <p:nvPr>
            <p:ph type="body" sz="quarter" idx="10"/>
          </p:nvPr>
        </p:nvSpPr>
        <p:spPr>
          <a:xfrm>
            <a:off x="365125" y="5943600"/>
            <a:ext cx="11430000" cy="548640"/>
          </a:xfrm>
          <a:solidFill>
            <a:srgbClr val="0040C0"/>
          </a:solidFill>
        </p:spPr>
        <p:txBody>
          <a:bodyPr anchor="ctr">
            <a:normAutofit/>
          </a:bodyPr>
          <a:lstStyle>
            <a:lvl1pPr marL="0" indent="0" algn="ctr">
              <a:spcAft>
                <a:spcPts val="0"/>
              </a:spcAft>
              <a:buNone/>
              <a:defRPr sz="2800" b="1">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3925177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hyperlink" Target="http://www.epri.com/"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760" y="182563"/>
            <a:ext cx="1146048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365760" y="1005840"/>
            <a:ext cx="11460480" cy="55168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21"/>
          <p:cNvSpPr/>
          <p:nvPr/>
        </p:nvSpPr>
        <p:spPr>
          <a:xfrm>
            <a:off x="0" y="6602042"/>
            <a:ext cx="10458450" cy="18415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Text Box 47"/>
          <p:cNvSpPr txBox="1">
            <a:spLocks noChangeArrowheads="1"/>
          </p:cNvSpPr>
          <p:nvPr/>
        </p:nvSpPr>
        <p:spPr bwMode="auto">
          <a:xfrm>
            <a:off x="4656903" y="6586395"/>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tx1">
                    <a:lumMod val="50000"/>
                    <a:lumOff val="50000"/>
                  </a:schemeClr>
                </a:solidFill>
                <a:latin typeface="Calibri Light" panose="020F0302020204030204" pitchFamily="34" charset="0"/>
                <a:cs typeface="Calibri Light" panose="020F0302020204030204" pitchFamily="34" charset="0"/>
              </a:rPr>
              <a:t>© 2021 Electric Power Research Institute, Inc. All rights reserved.</a:t>
            </a:r>
          </a:p>
        </p:txBody>
      </p:sp>
      <p:sp>
        <p:nvSpPr>
          <p:cNvPr id="13" name="TextBox 12">
            <a:hlinkClick r:id="rId22"/>
          </p:cNvPr>
          <p:cNvSpPr txBox="1"/>
          <p:nvPr/>
        </p:nvSpPr>
        <p:spPr>
          <a:xfrm>
            <a:off x="1892567" y="6586395"/>
            <a:ext cx="1220110" cy="215445"/>
          </a:xfrm>
          <a:prstGeom prst="rect">
            <a:avLst/>
          </a:prstGeom>
          <a:noFill/>
        </p:spPr>
        <p:txBody>
          <a:bodyPr wrap="square" rtlCol="0">
            <a:spAutoFit/>
          </a:bodyPr>
          <a:lstStyle/>
          <a:p>
            <a:pPr algn="l"/>
            <a:r>
              <a:rPr lang="en-US" sz="800" b="1" spc="200" baseline="0" dirty="0">
                <a:solidFill>
                  <a:schemeClr val="tx1">
                    <a:lumMod val="50000"/>
                    <a:lumOff val="50000"/>
                  </a:schemeClr>
                </a:solidFill>
                <a:latin typeface="Century Gothic" panose="020B0502020202020204" pitchFamily="34" charset="0"/>
              </a:rPr>
              <a:t>www.epri.com</a:t>
            </a:r>
          </a:p>
        </p:txBody>
      </p:sp>
      <p:sp>
        <p:nvSpPr>
          <p:cNvPr id="1060" name="Text Box 36"/>
          <p:cNvSpPr txBox="1">
            <a:spLocks noChangeArrowheads="1"/>
          </p:cNvSpPr>
          <p:nvPr/>
        </p:nvSpPr>
        <p:spPr bwMode="auto">
          <a:xfrm>
            <a:off x="81280" y="6586395"/>
            <a:ext cx="810684" cy="215444"/>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800">
                <a:solidFill>
                  <a:schemeClr val="tx1">
                    <a:lumMod val="50000"/>
                    <a:lumOff val="50000"/>
                  </a:schemeClr>
                </a:solidFill>
              </a:rPr>
              <a:pPr algn="l">
                <a:spcBef>
                  <a:spcPts val="0"/>
                </a:spcBef>
              </a:pPr>
              <a:t>‹#›</a:t>
            </a:fld>
            <a:endParaRPr lang="en-US" sz="800" dirty="0">
              <a:solidFill>
                <a:schemeClr val="tx1">
                  <a:lumMod val="50000"/>
                  <a:lumOff val="50000"/>
                </a:schemeClr>
              </a:solidFill>
            </a:endParaRPr>
          </a:p>
        </p:txBody>
      </p:sp>
      <p:pic>
        <p:nvPicPr>
          <p:cNvPr id="15" name="Picture 14"/>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608417" y="6579063"/>
            <a:ext cx="1385206" cy="225889"/>
          </a:xfrm>
          <a:prstGeom prst="rect">
            <a:avLst/>
          </a:prstGeom>
        </p:spPr>
      </p:pic>
      <p:sp>
        <p:nvSpPr>
          <p:cNvPr id="11" name="Rectangle 10"/>
          <p:cNvSpPr/>
          <p:nvPr/>
        </p:nvSpPr>
        <p:spPr bwMode="auto">
          <a:xfrm rot="5400000" flipH="1">
            <a:off x="6044268" y="-6044268"/>
            <a:ext cx="103465" cy="12192001"/>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Tree>
    <p:extLst>
      <p:ext uri="{BB962C8B-B14F-4D97-AF65-F5344CB8AC3E}">
        <p14:creationId xmlns:p14="http://schemas.microsoft.com/office/powerpoint/2010/main" val="309186555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17"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8" r:id="rId16"/>
    <p:sldLayoutId id="2147483719" r:id="rId17"/>
    <p:sldLayoutId id="2147483720" r:id="rId18"/>
    <p:sldLayoutId id="2147483715" r:id="rId19"/>
    <p:sldLayoutId id="2147483716" r:id="rId20"/>
  </p:sldLayoutIdLst>
  <p:txStyles>
    <p:titleStyle>
      <a:lvl1pPr algn="l" rtl="0" eaLnBrk="1" fontAlgn="base" hangingPunct="1">
        <a:lnSpc>
          <a:spcPct val="100000"/>
        </a:lnSpc>
        <a:spcBef>
          <a:spcPct val="0"/>
        </a:spcBef>
        <a:spcAft>
          <a:spcPct val="0"/>
        </a:spcAft>
        <a:defRPr sz="3200" b="1">
          <a:solidFill>
            <a:schemeClr val="tx1"/>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2.xml"/><Relationship Id="rId7" Type="http://schemas.openxmlformats.org/officeDocument/2006/relationships/image" Target="../media/image24.png"/><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hyperlink" Target="http://www.pngall.com/presentation-pn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hyperlink" Target="https://bl.ocks.org/skokenes/a85800be6d89c76c1ca98493ae777572" TargetMode="External"/><Relationship Id="rId4" Type="http://schemas.openxmlformats.org/officeDocument/2006/relationships/hyperlink" Target="https://bl.ocks.org/EfratVil/92f894ac0ba265192411e73f633a3e2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NUL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5A51C4E9-CDBB-4287-ACD7-78010974A675}"/>
              </a:ext>
            </a:extLst>
          </p:cNvPr>
          <p:cNvSpPr>
            <a:spLocks noGrp="1"/>
          </p:cNvSpPr>
          <p:nvPr>
            <p:ph type="subTitle" sz="quarter" idx="1"/>
          </p:nvPr>
        </p:nvSpPr>
        <p:spPr>
          <a:xfrm>
            <a:off x="365757" y="4023360"/>
            <a:ext cx="6217919" cy="2103120"/>
          </a:xfrm>
        </p:spPr>
        <p:txBody>
          <a:bodyPr>
            <a:normAutofit fontScale="92500" lnSpcReduction="10000"/>
          </a:bodyPr>
          <a:lstStyle/>
          <a:p>
            <a:r>
              <a:rPr lang="en-US" sz="2200" dirty="0"/>
              <a:t>Evangelos Farantatos, Paul Myrda, Mahendra Patel</a:t>
            </a:r>
          </a:p>
          <a:p>
            <a:r>
              <a:rPr lang="en-US" sz="2200" b="1" dirty="0"/>
              <a:t>EPRI</a:t>
            </a:r>
          </a:p>
          <a:p>
            <a:endParaRPr lang="en-US" sz="2200" dirty="0"/>
          </a:p>
          <a:p>
            <a:r>
              <a:rPr lang="en-US" sz="2200" dirty="0"/>
              <a:t>Anamitra Pal, Assistant Professor</a:t>
            </a:r>
          </a:p>
          <a:p>
            <a:r>
              <a:rPr lang="en-US" sz="2200" b="1" dirty="0"/>
              <a:t>Arizona State University</a:t>
            </a:r>
          </a:p>
          <a:p>
            <a:endParaRPr lang="en-US" sz="2200" b="1" dirty="0"/>
          </a:p>
          <a:p>
            <a:r>
              <a:rPr lang="en-US" sz="2200" dirty="0"/>
              <a:t>Feb 23</a:t>
            </a:r>
            <a:r>
              <a:rPr lang="en-US" sz="2200"/>
              <a:t>, 2022</a:t>
            </a:r>
            <a:endParaRPr lang="en-US" sz="2200" dirty="0"/>
          </a:p>
          <a:p>
            <a:endParaRPr lang="en-US" dirty="0"/>
          </a:p>
        </p:txBody>
      </p:sp>
      <p:sp>
        <p:nvSpPr>
          <p:cNvPr id="6" name="Title 5">
            <a:extLst>
              <a:ext uri="{FF2B5EF4-FFF2-40B4-BE49-F238E27FC236}">
                <a16:creationId xmlns:a16="http://schemas.microsoft.com/office/drawing/2014/main" id="{D97E7E8D-7E30-4BDF-A848-3C2BFB9104B6}"/>
              </a:ext>
            </a:extLst>
          </p:cNvPr>
          <p:cNvSpPr>
            <a:spLocks noGrp="1"/>
          </p:cNvSpPr>
          <p:nvPr>
            <p:ph type="ctrTitle" sz="quarter"/>
          </p:nvPr>
        </p:nvSpPr>
        <p:spPr/>
        <p:txBody>
          <a:bodyPr/>
          <a:lstStyle/>
          <a:p>
            <a:r>
              <a:rPr lang="en-US" dirty="0"/>
              <a:t>Data-Driven Real-Time State Estimator Using Machine Learning for Transmission System</a:t>
            </a:r>
          </a:p>
        </p:txBody>
      </p:sp>
      <p:sp>
        <p:nvSpPr>
          <p:cNvPr id="8" name="Text Placeholder 7">
            <a:extLst>
              <a:ext uri="{FF2B5EF4-FFF2-40B4-BE49-F238E27FC236}">
                <a16:creationId xmlns:a16="http://schemas.microsoft.com/office/drawing/2014/main" id="{4069BC57-43E2-4440-8B92-F9E53BD26279}"/>
              </a:ext>
            </a:extLst>
          </p:cNvPr>
          <p:cNvSpPr>
            <a:spLocks noGrp="1"/>
          </p:cNvSpPr>
          <p:nvPr>
            <p:ph type="body" sz="quarter" idx="10"/>
          </p:nvPr>
        </p:nvSpPr>
        <p:spPr/>
        <p:txBody>
          <a:bodyPr/>
          <a:lstStyle/>
          <a:p>
            <a:r>
              <a:rPr lang="en-US" dirty="0"/>
              <a:t>Tasks 5 and 6 Update</a:t>
            </a:r>
          </a:p>
        </p:txBody>
      </p:sp>
    </p:spTree>
    <p:extLst>
      <p:ext uri="{BB962C8B-B14F-4D97-AF65-F5344CB8AC3E}">
        <p14:creationId xmlns:p14="http://schemas.microsoft.com/office/powerpoint/2010/main" val="2433604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DBE5B-A839-D942-83EB-25B90451124B}"/>
              </a:ext>
            </a:extLst>
          </p:cNvPr>
          <p:cNvSpPr>
            <a:spLocks noGrp="1"/>
          </p:cNvSpPr>
          <p:nvPr>
            <p:ph type="title"/>
          </p:nvPr>
        </p:nvSpPr>
        <p:spPr/>
        <p:txBody>
          <a:bodyPr/>
          <a:lstStyle/>
          <a:p>
            <a:r>
              <a:rPr lang="en-US" dirty="0"/>
              <a:t>Bad Data and Missing Data Replacement by Mean value</a:t>
            </a:r>
          </a:p>
        </p:txBody>
      </p:sp>
      <p:graphicFrame>
        <p:nvGraphicFramePr>
          <p:cNvPr id="6" name="Content Placeholder 5">
            <a:extLst>
              <a:ext uri="{FF2B5EF4-FFF2-40B4-BE49-F238E27FC236}">
                <a16:creationId xmlns:a16="http://schemas.microsoft.com/office/drawing/2014/main" id="{FF59D65C-D36B-C540-9350-11345ECFE2FB}"/>
              </a:ext>
            </a:extLst>
          </p:cNvPr>
          <p:cNvGraphicFramePr>
            <a:graphicFrameLocks noGrp="1"/>
          </p:cNvGraphicFramePr>
          <p:nvPr>
            <p:ph idx="1"/>
            <p:extLst>
              <p:ext uri="{D42A27DB-BD31-4B8C-83A1-F6EECF244321}">
                <p14:modId xmlns:p14="http://schemas.microsoft.com/office/powerpoint/2010/main" val="218063306"/>
              </p:ext>
            </p:extLst>
          </p:nvPr>
        </p:nvGraphicFramePr>
        <p:xfrm>
          <a:off x="365760" y="1881948"/>
          <a:ext cx="11430000" cy="4846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B4CFA37A-A16F-5448-8AAA-0DC5FC95CB34}"/>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0491C66A-771E-4448-9734-084A382C8717}"/>
              </a:ext>
            </a:extLst>
          </p:cNvPr>
          <p:cNvPicPr>
            <a:picLocks noChangeAspect="1"/>
          </p:cNvPicPr>
          <p:nvPr/>
        </p:nvPicPr>
        <p:blipFill>
          <a:blip r:embed="rId7"/>
          <a:stretch>
            <a:fillRect/>
          </a:stretch>
        </p:blipFill>
        <p:spPr>
          <a:xfrm>
            <a:off x="252896" y="1311649"/>
            <a:ext cx="3444461" cy="1935730"/>
          </a:xfrm>
          <a:prstGeom prst="rect">
            <a:avLst/>
          </a:prstGeom>
        </p:spPr>
      </p:pic>
      <p:pic>
        <p:nvPicPr>
          <p:cNvPr id="8" name="Picture 7">
            <a:extLst>
              <a:ext uri="{FF2B5EF4-FFF2-40B4-BE49-F238E27FC236}">
                <a16:creationId xmlns:a16="http://schemas.microsoft.com/office/drawing/2014/main" id="{B9CB6359-6E8B-C443-907A-5FCE42F4293F}"/>
              </a:ext>
            </a:extLst>
          </p:cNvPr>
          <p:cNvPicPr>
            <a:picLocks noChangeAspect="1"/>
          </p:cNvPicPr>
          <p:nvPr/>
        </p:nvPicPr>
        <p:blipFill>
          <a:blip r:embed="rId8"/>
          <a:stretch>
            <a:fillRect/>
          </a:stretch>
        </p:blipFill>
        <p:spPr>
          <a:xfrm>
            <a:off x="4364519" y="1311649"/>
            <a:ext cx="3415169" cy="1938528"/>
          </a:xfrm>
          <a:prstGeom prst="rect">
            <a:avLst/>
          </a:prstGeom>
        </p:spPr>
      </p:pic>
      <p:pic>
        <p:nvPicPr>
          <p:cNvPr id="9" name="Picture 8">
            <a:extLst>
              <a:ext uri="{FF2B5EF4-FFF2-40B4-BE49-F238E27FC236}">
                <a16:creationId xmlns:a16="http://schemas.microsoft.com/office/drawing/2014/main" id="{C33AA805-7496-1145-A30B-BD510B38FFA2}"/>
              </a:ext>
            </a:extLst>
          </p:cNvPr>
          <p:cNvPicPr>
            <a:picLocks noChangeAspect="1"/>
          </p:cNvPicPr>
          <p:nvPr/>
        </p:nvPicPr>
        <p:blipFill>
          <a:blip r:embed="rId9"/>
          <a:stretch>
            <a:fillRect/>
          </a:stretch>
        </p:blipFill>
        <p:spPr>
          <a:xfrm>
            <a:off x="8687297" y="1311649"/>
            <a:ext cx="3410999" cy="1938528"/>
          </a:xfrm>
          <a:prstGeom prst="rect">
            <a:avLst/>
          </a:prstGeom>
        </p:spPr>
      </p:pic>
      <p:sp>
        <p:nvSpPr>
          <p:cNvPr id="16" name="Rectangle 15">
            <a:extLst>
              <a:ext uri="{FF2B5EF4-FFF2-40B4-BE49-F238E27FC236}">
                <a16:creationId xmlns:a16="http://schemas.microsoft.com/office/drawing/2014/main" id="{BFB55764-A513-494E-B6AA-A9FEAEDD75A0}"/>
              </a:ext>
            </a:extLst>
          </p:cNvPr>
          <p:cNvSpPr/>
          <p:nvPr/>
        </p:nvSpPr>
        <p:spPr bwMode="auto">
          <a:xfrm>
            <a:off x="9166269" y="1311649"/>
            <a:ext cx="137389" cy="1670091"/>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7" name="Rectangle 16">
            <a:extLst>
              <a:ext uri="{FF2B5EF4-FFF2-40B4-BE49-F238E27FC236}">
                <a16:creationId xmlns:a16="http://schemas.microsoft.com/office/drawing/2014/main" id="{775AB3DB-5018-DC4B-A693-36112611C399}"/>
              </a:ext>
            </a:extLst>
          </p:cNvPr>
          <p:cNvSpPr/>
          <p:nvPr/>
        </p:nvSpPr>
        <p:spPr bwMode="auto">
          <a:xfrm>
            <a:off x="11379696" y="1311648"/>
            <a:ext cx="137389" cy="1670091"/>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cxnSp>
        <p:nvCxnSpPr>
          <p:cNvPr id="19" name="Straight Arrow Connector 18">
            <a:extLst>
              <a:ext uri="{FF2B5EF4-FFF2-40B4-BE49-F238E27FC236}">
                <a16:creationId xmlns:a16="http://schemas.microsoft.com/office/drawing/2014/main" id="{A1CA0255-D3A0-C84D-BD80-D5C87AAB3D6E}"/>
              </a:ext>
            </a:extLst>
          </p:cNvPr>
          <p:cNvCxnSpPr>
            <a:stCxn id="16" idx="1"/>
          </p:cNvCxnSpPr>
          <p:nvPr/>
        </p:nvCxnSpPr>
        <p:spPr bwMode="auto">
          <a:xfrm flipH="1" flipV="1">
            <a:off x="8687297" y="2146694"/>
            <a:ext cx="478972" cy="1"/>
          </a:xfrm>
          <a:prstGeom prst="straightConnector1">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E63944F3-D37D-AE4A-BCA9-B7C435FCB618}"/>
              </a:ext>
            </a:extLst>
          </p:cNvPr>
          <p:cNvCxnSpPr>
            <a:cxnSpLocks/>
          </p:cNvCxnSpPr>
          <p:nvPr/>
        </p:nvCxnSpPr>
        <p:spPr bwMode="auto">
          <a:xfrm flipV="1">
            <a:off x="11514681" y="2146692"/>
            <a:ext cx="478972" cy="1"/>
          </a:xfrm>
          <a:prstGeom prst="straightConnector1">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05635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F2716-0B96-A841-B3DF-01240580FB86}"/>
              </a:ext>
            </a:extLst>
          </p:cNvPr>
          <p:cNvSpPr>
            <a:spLocks noGrp="1"/>
          </p:cNvSpPr>
          <p:nvPr>
            <p:ph type="title"/>
          </p:nvPr>
        </p:nvSpPr>
        <p:spPr>
          <a:xfrm>
            <a:off x="365760" y="182562"/>
            <a:ext cx="11430000" cy="5761037"/>
          </a:xfrm>
        </p:spPr>
        <p:txBody>
          <a:bodyPr/>
          <a:lstStyle/>
          <a:p>
            <a:pPr algn="ctr"/>
            <a:br>
              <a:rPr lang="en-US" dirty="0"/>
            </a:br>
            <a:br>
              <a:rPr lang="en-US" dirty="0"/>
            </a:br>
            <a:br>
              <a:rPr lang="en-US" dirty="0"/>
            </a:br>
            <a:br>
              <a:rPr lang="en-US" dirty="0"/>
            </a:br>
            <a:br>
              <a:rPr lang="en-US" dirty="0"/>
            </a:br>
            <a:r>
              <a:rPr lang="en-US" dirty="0"/>
              <a:t>Task 5: Machine Learning Based State Estimation Output Post-Processing</a:t>
            </a:r>
          </a:p>
        </p:txBody>
      </p:sp>
      <p:sp>
        <p:nvSpPr>
          <p:cNvPr id="4" name="Text Placeholder 3">
            <a:extLst>
              <a:ext uri="{FF2B5EF4-FFF2-40B4-BE49-F238E27FC236}">
                <a16:creationId xmlns:a16="http://schemas.microsoft.com/office/drawing/2014/main" id="{ACD4AE1B-BB69-BB45-A255-C755B263305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11450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DBE5B-A839-D942-83EB-25B90451124B}"/>
              </a:ext>
            </a:extLst>
          </p:cNvPr>
          <p:cNvSpPr>
            <a:spLocks noGrp="1"/>
          </p:cNvSpPr>
          <p:nvPr>
            <p:ph type="title"/>
          </p:nvPr>
        </p:nvSpPr>
        <p:spPr/>
        <p:txBody>
          <a:bodyPr/>
          <a:lstStyle/>
          <a:p>
            <a:r>
              <a:rPr lang="en-US" dirty="0"/>
              <a:t>Bad Data and Missing Data Replacement by Nearest Operating Condition (OC)</a:t>
            </a:r>
          </a:p>
        </p:txBody>
      </p:sp>
      <p:graphicFrame>
        <p:nvGraphicFramePr>
          <p:cNvPr id="6" name="Content Placeholder 5">
            <a:extLst>
              <a:ext uri="{FF2B5EF4-FFF2-40B4-BE49-F238E27FC236}">
                <a16:creationId xmlns:a16="http://schemas.microsoft.com/office/drawing/2014/main" id="{FF59D65C-D36B-C540-9350-11345ECFE2FB}"/>
              </a:ext>
            </a:extLst>
          </p:cNvPr>
          <p:cNvGraphicFramePr>
            <a:graphicFrameLocks noGrp="1"/>
          </p:cNvGraphicFramePr>
          <p:nvPr>
            <p:ph idx="1"/>
            <p:extLst>
              <p:ext uri="{D42A27DB-BD31-4B8C-83A1-F6EECF244321}">
                <p14:modId xmlns:p14="http://schemas.microsoft.com/office/powerpoint/2010/main" val="3628564339"/>
              </p:ext>
            </p:extLst>
          </p:nvPr>
        </p:nvGraphicFramePr>
        <p:xfrm>
          <a:off x="365760" y="1881948"/>
          <a:ext cx="11430000" cy="4846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B4CFA37A-A16F-5448-8AAA-0DC5FC95CB34}"/>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0491C66A-771E-4448-9734-084A382C8717}"/>
              </a:ext>
            </a:extLst>
          </p:cNvPr>
          <p:cNvPicPr>
            <a:picLocks noChangeAspect="1"/>
          </p:cNvPicPr>
          <p:nvPr/>
        </p:nvPicPr>
        <p:blipFill>
          <a:blip r:embed="rId7"/>
          <a:stretch>
            <a:fillRect/>
          </a:stretch>
        </p:blipFill>
        <p:spPr>
          <a:xfrm>
            <a:off x="252896" y="1311649"/>
            <a:ext cx="3444461" cy="1935730"/>
          </a:xfrm>
          <a:prstGeom prst="rect">
            <a:avLst/>
          </a:prstGeom>
        </p:spPr>
      </p:pic>
      <p:pic>
        <p:nvPicPr>
          <p:cNvPr id="8" name="Picture 7">
            <a:extLst>
              <a:ext uri="{FF2B5EF4-FFF2-40B4-BE49-F238E27FC236}">
                <a16:creationId xmlns:a16="http://schemas.microsoft.com/office/drawing/2014/main" id="{B9CB6359-6E8B-C443-907A-5FCE42F4293F}"/>
              </a:ext>
            </a:extLst>
          </p:cNvPr>
          <p:cNvPicPr>
            <a:picLocks noChangeAspect="1"/>
          </p:cNvPicPr>
          <p:nvPr/>
        </p:nvPicPr>
        <p:blipFill>
          <a:blip r:embed="rId8"/>
          <a:stretch>
            <a:fillRect/>
          </a:stretch>
        </p:blipFill>
        <p:spPr>
          <a:xfrm>
            <a:off x="4364519" y="1311649"/>
            <a:ext cx="3415169" cy="1938528"/>
          </a:xfrm>
          <a:prstGeom prst="rect">
            <a:avLst/>
          </a:prstGeom>
        </p:spPr>
      </p:pic>
      <p:pic>
        <p:nvPicPr>
          <p:cNvPr id="9" name="Picture 8">
            <a:extLst>
              <a:ext uri="{FF2B5EF4-FFF2-40B4-BE49-F238E27FC236}">
                <a16:creationId xmlns:a16="http://schemas.microsoft.com/office/drawing/2014/main" id="{C33AA805-7496-1145-A30B-BD510B38FFA2}"/>
              </a:ext>
            </a:extLst>
          </p:cNvPr>
          <p:cNvPicPr>
            <a:picLocks noChangeAspect="1"/>
          </p:cNvPicPr>
          <p:nvPr/>
        </p:nvPicPr>
        <p:blipFill>
          <a:blip r:embed="rId9"/>
          <a:stretch>
            <a:fillRect/>
          </a:stretch>
        </p:blipFill>
        <p:spPr>
          <a:xfrm>
            <a:off x="8687297" y="1311649"/>
            <a:ext cx="3410999" cy="1938528"/>
          </a:xfrm>
          <a:prstGeom prst="rect">
            <a:avLst/>
          </a:prstGeom>
        </p:spPr>
      </p:pic>
      <p:sp>
        <p:nvSpPr>
          <p:cNvPr id="16" name="Rectangle 15">
            <a:extLst>
              <a:ext uri="{FF2B5EF4-FFF2-40B4-BE49-F238E27FC236}">
                <a16:creationId xmlns:a16="http://schemas.microsoft.com/office/drawing/2014/main" id="{BFB55764-A513-494E-B6AA-A9FEAEDD75A0}"/>
              </a:ext>
            </a:extLst>
          </p:cNvPr>
          <p:cNvSpPr/>
          <p:nvPr/>
        </p:nvSpPr>
        <p:spPr bwMode="auto">
          <a:xfrm>
            <a:off x="9166269" y="1311649"/>
            <a:ext cx="137389" cy="1670091"/>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7" name="Rectangle 16">
            <a:extLst>
              <a:ext uri="{FF2B5EF4-FFF2-40B4-BE49-F238E27FC236}">
                <a16:creationId xmlns:a16="http://schemas.microsoft.com/office/drawing/2014/main" id="{775AB3DB-5018-DC4B-A693-36112611C399}"/>
              </a:ext>
            </a:extLst>
          </p:cNvPr>
          <p:cNvSpPr/>
          <p:nvPr/>
        </p:nvSpPr>
        <p:spPr bwMode="auto">
          <a:xfrm>
            <a:off x="11379696" y="1311648"/>
            <a:ext cx="137389" cy="1670091"/>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cxnSp>
        <p:nvCxnSpPr>
          <p:cNvPr id="19" name="Straight Arrow Connector 18">
            <a:extLst>
              <a:ext uri="{FF2B5EF4-FFF2-40B4-BE49-F238E27FC236}">
                <a16:creationId xmlns:a16="http://schemas.microsoft.com/office/drawing/2014/main" id="{A1CA0255-D3A0-C84D-BD80-D5C87AAB3D6E}"/>
              </a:ext>
            </a:extLst>
          </p:cNvPr>
          <p:cNvCxnSpPr>
            <a:stCxn id="16" idx="1"/>
          </p:cNvCxnSpPr>
          <p:nvPr/>
        </p:nvCxnSpPr>
        <p:spPr bwMode="auto">
          <a:xfrm flipH="1" flipV="1">
            <a:off x="8687297" y="2146694"/>
            <a:ext cx="478972" cy="1"/>
          </a:xfrm>
          <a:prstGeom prst="straightConnector1">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E63944F3-D37D-AE4A-BCA9-B7C435FCB618}"/>
              </a:ext>
            </a:extLst>
          </p:cNvPr>
          <p:cNvCxnSpPr>
            <a:cxnSpLocks/>
          </p:cNvCxnSpPr>
          <p:nvPr/>
        </p:nvCxnSpPr>
        <p:spPr bwMode="auto">
          <a:xfrm flipV="1">
            <a:off x="11514681" y="2146692"/>
            <a:ext cx="478972" cy="1"/>
          </a:xfrm>
          <a:prstGeom prst="straightConnector1">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40099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8C02E-DB36-A04B-A27A-E04AFC247E81}"/>
              </a:ext>
            </a:extLst>
          </p:cNvPr>
          <p:cNvSpPr>
            <a:spLocks noGrp="1"/>
          </p:cNvSpPr>
          <p:nvPr>
            <p:ph type="title"/>
          </p:nvPr>
        </p:nvSpPr>
        <p:spPr/>
        <p:txBody>
          <a:bodyPr/>
          <a:lstStyle/>
          <a:p>
            <a:r>
              <a:rPr lang="en-US" dirty="0"/>
              <a:t>Bad Data Detection with and without Replacement</a:t>
            </a:r>
          </a:p>
        </p:txBody>
      </p:sp>
      <p:sp>
        <p:nvSpPr>
          <p:cNvPr id="3" name="Content Placeholder 2">
            <a:extLst>
              <a:ext uri="{FF2B5EF4-FFF2-40B4-BE49-F238E27FC236}">
                <a16:creationId xmlns:a16="http://schemas.microsoft.com/office/drawing/2014/main" id="{4D556507-24F4-064D-AE37-6A0D22EEB2AF}"/>
              </a:ext>
            </a:extLst>
          </p:cNvPr>
          <p:cNvSpPr>
            <a:spLocks noGrp="1"/>
          </p:cNvSpPr>
          <p:nvPr>
            <p:ph idx="1"/>
          </p:nvPr>
        </p:nvSpPr>
        <p:spPr>
          <a:xfrm>
            <a:off x="365761" y="1005840"/>
            <a:ext cx="4823184" cy="4933870"/>
          </a:xfrm>
        </p:spPr>
        <p:txBody>
          <a:bodyPr>
            <a:normAutofit/>
          </a:bodyPr>
          <a:lstStyle/>
          <a:p>
            <a:pPr algn="just"/>
            <a:r>
              <a:rPr lang="en-US" sz="2800" dirty="0"/>
              <a:t>If bad data is not replaced, the voltage magnitude MAE increases from 0.0049 to 0.1546 when the probability of bad data is increased from 0 to 0.5</a:t>
            </a:r>
          </a:p>
          <a:p>
            <a:pPr algn="just"/>
            <a:r>
              <a:rPr lang="en-US" sz="2800" dirty="0"/>
              <a:t>Replacing bad data using either of the two approaches resulted in much higher accuracy</a:t>
            </a:r>
          </a:p>
        </p:txBody>
      </p:sp>
      <p:sp>
        <p:nvSpPr>
          <p:cNvPr id="4" name="Text Placeholder 3">
            <a:extLst>
              <a:ext uri="{FF2B5EF4-FFF2-40B4-BE49-F238E27FC236}">
                <a16:creationId xmlns:a16="http://schemas.microsoft.com/office/drawing/2014/main" id="{37AE89F4-A825-1B4B-BF76-1EE31646A1B3}"/>
              </a:ext>
            </a:extLst>
          </p:cNvPr>
          <p:cNvSpPr>
            <a:spLocks noGrp="1"/>
          </p:cNvSpPr>
          <p:nvPr>
            <p:ph type="body" sz="quarter" idx="10"/>
          </p:nvPr>
        </p:nvSpPr>
        <p:spPr/>
        <p:txBody>
          <a:bodyPr/>
          <a:lstStyle/>
          <a:p>
            <a:endParaRPr lang="en-US"/>
          </a:p>
        </p:txBody>
      </p:sp>
      <p:pic>
        <p:nvPicPr>
          <p:cNvPr id="15" name="Picture 14" descr="Chart, line chart&#10;&#10;Description automatically generated">
            <a:extLst>
              <a:ext uri="{FF2B5EF4-FFF2-40B4-BE49-F238E27FC236}">
                <a16:creationId xmlns:a16="http://schemas.microsoft.com/office/drawing/2014/main" id="{C50A39D4-D682-4583-A53F-4D7BE022CF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0125" y="1367363"/>
            <a:ext cx="4977394" cy="3337567"/>
          </a:xfrm>
          <a:prstGeom prst="rect">
            <a:avLst/>
          </a:prstGeom>
        </p:spPr>
      </p:pic>
    </p:spTree>
    <p:extLst>
      <p:ext uri="{BB962C8B-B14F-4D97-AF65-F5344CB8AC3E}">
        <p14:creationId xmlns:p14="http://schemas.microsoft.com/office/powerpoint/2010/main" val="3678078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8C02E-DB36-A04B-A27A-E04AFC247E81}"/>
              </a:ext>
            </a:extLst>
          </p:cNvPr>
          <p:cNvSpPr>
            <a:spLocks noGrp="1"/>
          </p:cNvSpPr>
          <p:nvPr>
            <p:ph type="title"/>
          </p:nvPr>
        </p:nvSpPr>
        <p:spPr/>
        <p:txBody>
          <a:bodyPr/>
          <a:lstStyle/>
          <a:p>
            <a:r>
              <a:rPr lang="en-US" dirty="0"/>
              <a:t>Bad Data Detection with and without Replacement</a:t>
            </a:r>
          </a:p>
        </p:txBody>
      </p:sp>
      <p:sp>
        <p:nvSpPr>
          <p:cNvPr id="3" name="Content Placeholder 2">
            <a:extLst>
              <a:ext uri="{FF2B5EF4-FFF2-40B4-BE49-F238E27FC236}">
                <a16:creationId xmlns:a16="http://schemas.microsoft.com/office/drawing/2014/main" id="{4D556507-24F4-064D-AE37-6A0D22EEB2AF}"/>
              </a:ext>
            </a:extLst>
          </p:cNvPr>
          <p:cNvSpPr>
            <a:spLocks noGrp="1"/>
          </p:cNvSpPr>
          <p:nvPr>
            <p:ph idx="1"/>
          </p:nvPr>
        </p:nvSpPr>
        <p:spPr>
          <a:xfrm>
            <a:off x="365761" y="1005840"/>
            <a:ext cx="4823184" cy="4933870"/>
          </a:xfrm>
        </p:spPr>
        <p:txBody>
          <a:bodyPr>
            <a:normAutofit lnSpcReduction="10000"/>
          </a:bodyPr>
          <a:lstStyle/>
          <a:p>
            <a:pPr algn="just"/>
            <a:r>
              <a:rPr lang="en-US" sz="2800" dirty="0"/>
              <a:t>A similar effect was observed for voltage phase angle estimation</a:t>
            </a:r>
          </a:p>
          <a:p>
            <a:pPr algn="just"/>
            <a:r>
              <a:rPr lang="en-US" sz="2800" dirty="0"/>
              <a:t>In presence of 50% bad data, the voltage angle MAE went up to 4.63°</a:t>
            </a:r>
          </a:p>
          <a:p>
            <a:pPr algn="just"/>
            <a:r>
              <a:rPr lang="en-US" sz="2800" dirty="0"/>
              <a:t>For the same case, when the bad data was replaced using mean and nearest OC, the MAE decreased to 0.69° and 0.61°, respectively</a:t>
            </a:r>
          </a:p>
        </p:txBody>
      </p:sp>
      <p:sp>
        <p:nvSpPr>
          <p:cNvPr id="4" name="Text Placeholder 3">
            <a:extLst>
              <a:ext uri="{FF2B5EF4-FFF2-40B4-BE49-F238E27FC236}">
                <a16:creationId xmlns:a16="http://schemas.microsoft.com/office/drawing/2014/main" id="{37AE89F4-A825-1B4B-BF76-1EE31646A1B3}"/>
              </a:ext>
            </a:extLst>
          </p:cNvPr>
          <p:cNvSpPr>
            <a:spLocks noGrp="1"/>
          </p:cNvSpPr>
          <p:nvPr>
            <p:ph type="body" sz="quarter" idx="10"/>
          </p:nvPr>
        </p:nvSpPr>
        <p:spPr/>
        <p:txBody>
          <a:bodyPr/>
          <a:lstStyle/>
          <a:p>
            <a:endParaRPr lang="en-US"/>
          </a:p>
        </p:txBody>
      </p:sp>
      <p:pic>
        <p:nvPicPr>
          <p:cNvPr id="6" name="Picture 5" descr="Chart, line chart&#10;&#10;Description automatically generated">
            <a:extLst>
              <a:ext uri="{FF2B5EF4-FFF2-40B4-BE49-F238E27FC236}">
                <a16:creationId xmlns:a16="http://schemas.microsoft.com/office/drawing/2014/main" id="{43D27B3D-87DF-4551-A338-3939845A89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54908" y="1434420"/>
            <a:ext cx="4776226" cy="3325375"/>
          </a:xfrm>
          <a:prstGeom prst="rect">
            <a:avLst/>
          </a:prstGeom>
        </p:spPr>
      </p:pic>
    </p:spTree>
    <p:extLst>
      <p:ext uri="{BB962C8B-B14F-4D97-AF65-F5344CB8AC3E}">
        <p14:creationId xmlns:p14="http://schemas.microsoft.com/office/powerpoint/2010/main" val="3106475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8C02E-DB36-A04B-A27A-E04AFC247E81}"/>
              </a:ext>
            </a:extLst>
          </p:cNvPr>
          <p:cNvSpPr>
            <a:spLocks noGrp="1"/>
          </p:cNvSpPr>
          <p:nvPr>
            <p:ph type="title"/>
          </p:nvPr>
        </p:nvSpPr>
        <p:spPr/>
        <p:txBody>
          <a:bodyPr/>
          <a:lstStyle/>
          <a:p>
            <a:r>
              <a:rPr lang="en-US" dirty="0"/>
              <a:t>Improvement in Bad Data Replacement Method</a:t>
            </a:r>
          </a:p>
        </p:txBody>
      </p:sp>
      <p:sp>
        <p:nvSpPr>
          <p:cNvPr id="3" name="Content Placeholder 2">
            <a:extLst>
              <a:ext uri="{FF2B5EF4-FFF2-40B4-BE49-F238E27FC236}">
                <a16:creationId xmlns:a16="http://schemas.microsoft.com/office/drawing/2014/main" id="{4D556507-24F4-064D-AE37-6A0D22EEB2AF}"/>
              </a:ext>
            </a:extLst>
          </p:cNvPr>
          <p:cNvSpPr>
            <a:spLocks noGrp="1"/>
          </p:cNvSpPr>
          <p:nvPr>
            <p:ph idx="1"/>
          </p:nvPr>
        </p:nvSpPr>
        <p:spPr>
          <a:xfrm>
            <a:off x="365760" y="1005840"/>
            <a:ext cx="4958080" cy="4937760"/>
          </a:xfrm>
        </p:spPr>
        <p:txBody>
          <a:bodyPr>
            <a:normAutofit/>
          </a:bodyPr>
          <a:lstStyle/>
          <a:p>
            <a:pPr algn="just"/>
            <a:r>
              <a:rPr lang="en-US" sz="2800" dirty="0"/>
              <a:t>Originally, the bad data was replaced using the mean value (in Task 3)</a:t>
            </a:r>
          </a:p>
          <a:p>
            <a:pPr algn="just"/>
            <a:r>
              <a:rPr lang="en-US" sz="2800" dirty="0"/>
              <a:t>A better method is to replace the bad data with the data from the nearest OC calculated in the L</a:t>
            </a:r>
            <a:r>
              <a:rPr lang="en-US" sz="2800" baseline="-25000" dirty="0"/>
              <a:t>2</a:t>
            </a:r>
            <a:r>
              <a:rPr lang="en-US" sz="2800" dirty="0"/>
              <a:t> norm sense using the remaining good data</a:t>
            </a:r>
          </a:p>
          <a:p>
            <a:pPr algn="just"/>
            <a:endParaRPr lang="en-US" sz="2800" baseline="-25000" dirty="0"/>
          </a:p>
          <a:p>
            <a:pPr marL="0" indent="0" algn="just">
              <a:buNone/>
            </a:pPr>
            <a:endParaRPr lang="en-US" sz="2800" baseline="-25000" dirty="0"/>
          </a:p>
        </p:txBody>
      </p:sp>
      <p:sp>
        <p:nvSpPr>
          <p:cNvPr id="4" name="Text Placeholder 3">
            <a:extLst>
              <a:ext uri="{FF2B5EF4-FFF2-40B4-BE49-F238E27FC236}">
                <a16:creationId xmlns:a16="http://schemas.microsoft.com/office/drawing/2014/main" id="{37AE89F4-A825-1B4B-BF76-1EE31646A1B3}"/>
              </a:ext>
            </a:extLst>
          </p:cNvPr>
          <p:cNvSpPr>
            <a:spLocks noGrp="1"/>
          </p:cNvSpPr>
          <p:nvPr>
            <p:ph type="body" sz="quarter" idx="10"/>
          </p:nvPr>
        </p:nvSpPr>
        <p:spPr/>
        <p:txBody>
          <a:bodyPr/>
          <a:lstStyle/>
          <a:p>
            <a:endParaRPr lang="en-US"/>
          </a:p>
        </p:txBody>
      </p:sp>
      <p:pic>
        <p:nvPicPr>
          <p:cNvPr id="6" name="Picture 5" descr="Chart, line chart&#10;&#10;Description automatically generated">
            <a:extLst>
              <a:ext uri="{FF2B5EF4-FFF2-40B4-BE49-F238E27FC236}">
                <a16:creationId xmlns:a16="http://schemas.microsoft.com/office/drawing/2014/main" id="{EB8B54CA-6BC8-4F4A-A42B-C225DCD4AF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8995" y="1129890"/>
            <a:ext cx="5221235" cy="3325375"/>
          </a:xfrm>
          <a:prstGeom prst="rect">
            <a:avLst/>
          </a:prstGeom>
        </p:spPr>
      </p:pic>
    </p:spTree>
    <p:extLst>
      <p:ext uri="{BB962C8B-B14F-4D97-AF65-F5344CB8AC3E}">
        <p14:creationId xmlns:p14="http://schemas.microsoft.com/office/powerpoint/2010/main" val="4048461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8C02E-DB36-A04B-A27A-E04AFC247E81}"/>
              </a:ext>
            </a:extLst>
          </p:cNvPr>
          <p:cNvSpPr>
            <a:spLocks noGrp="1"/>
          </p:cNvSpPr>
          <p:nvPr>
            <p:ph type="title"/>
          </p:nvPr>
        </p:nvSpPr>
        <p:spPr/>
        <p:txBody>
          <a:bodyPr/>
          <a:lstStyle/>
          <a:p>
            <a:r>
              <a:rPr lang="en-US" dirty="0"/>
              <a:t>Improvement in Bad Data Replacement Method</a:t>
            </a:r>
          </a:p>
        </p:txBody>
      </p:sp>
      <p:sp>
        <p:nvSpPr>
          <p:cNvPr id="3" name="Content Placeholder 2">
            <a:extLst>
              <a:ext uri="{FF2B5EF4-FFF2-40B4-BE49-F238E27FC236}">
                <a16:creationId xmlns:a16="http://schemas.microsoft.com/office/drawing/2014/main" id="{4D556507-24F4-064D-AE37-6A0D22EEB2AF}"/>
              </a:ext>
            </a:extLst>
          </p:cNvPr>
          <p:cNvSpPr>
            <a:spLocks noGrp="1"/>
          </p:cNvSpPr>
          <p:nvPr>
            <p:ph idx="1"/>
          </p:nvPr>
        </p:nvSpPr>
        <p:spPr>
          <a:xfrm>
            <a:off x="535093" y="1068659"/>
            <a:ext cx="4823185" cy="2914061"/>
          </a:xfrm>
        </p:spPr>
        <p:txBody>
          <a:bodyPr>
            <a:normAutofit/>
          </a:bodyPr>
          <a:lstStyle/>
          <a:p>
            <a:r>
              <a:rPr lang="en-US" sz="2800" dirty="0"/>
              <a:t>More pronounced difference was observed in voltage phase angle (than voltage magnitude) by using the improved bad data replacement method</a:t>
            </a:r>
            <a:endParaRPr lang="en-US" sz="2800" baseline="-25000" dirty="0"/>
          </a:p>
        </p:txBody>
      </p:sp>
      <p:sp>
        <p:nvSpPr>
          <p:cNvPr id="4" name="Text Placeholder 3">
            <a:extLst>
              <a:ext uri="{FF2B5EF4-FFF2-40B4-BE49-F238E27FC236}">
                <a16:creationId xmlns:a16="http://schemas.microsoft.com/office/drawing/2014/main" id="{37AE89F4-A825-1B4B-BF76-1EE31646A1B3}"/>
              </a:ext>
            </a:extLst>
          </p:cNvPr>
          <p:cNvSpPr>
            <a:spLocks noGrp="1"/>
          </p:cNvSpPr>
          <p:nvPr>
            <p:ph type="body" sz="quarter" idx="10"/>
          </p:nvPr>
        </p:nvSpPr>
        <p:spPr/>
        <p:txBody>
          <a:bodyPr/>
          <a:lstStyle/>
          <a:p>
            <a:endParaRPr lang="en-US"/>
          </a:p>
        </p:txBody>
      </p:sp>
      <p:pic>
        <p:nvPicPr>
          <p:cNvPr id="7" name="Picture 6" descr="Chart, line chart&#10;&#10;Description automatically generated">
            <a:extLst>
              <a:ext uri="{FF2B5EF4-FFF2-40B4-BE49-F238E27FC236}">
                <a16:creationId xmlns:a16="http://schemas.microsoft.com/office/drawing/2014/main" id="{13B80654-50FA-464C-B07A-4BEB82BE69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2962" y="1068659"/>
            <a:ext cx="4898146" cy="3325375"/>
          </a:xfrm>
          <a:prstGeom prst="rect">
            <a:avLst/>
          </a:prstGeom>
        </p:spPr>
      </p:pic>
    </p:spTree>
    <p:extLst>
      <p:ext uri="{BB962C8B-B14F-4D97-AF65-F5344CB8AC3E}">
        <p14:creationId xmlns:p14="http://schemas.microsoft.com/office/powerpoint/2010/main" val="1619413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8C02E-DB36-A04B-A27A-E04AFC247E81}"/>
              </a:ext>
            </a:extLst>
          </p:cNvPr>
          <p:cNvSpPr>
            <a:spLocks noGrp="1"/>
          </p:cNvSpPr>
          <p:nvPr>
            <p:ph type="title"/>
          </p:nvPr>
        </p:nvSpPr>
        <p:spPr/>
        <p:txBody>
          <a:bodyPr/>
          <a:lstStyle/>
          <a:p>
            <a:r>
              <a:rPr lang="en-US" dirty="0"/>
              <a:t>Missing Data Replacement</a:t>
            </a:r>
          </a:p>
        </p:txBody>
      </p:sp>
      <p:sp>
        <p:nvSpPr>
          <p:cNvPr id="3" name="Content Placeholder 2">
            <a:extLst>
              <a:ext uri="{FF2B5EF4-FFF2-40B4-BE49-F238E27FC236}">
                <a16:creationId xmlns:a16="http://schemas.microsoft.com/office/drawing/2014/main" id="{4D556507-24F4-064D-AE37-6A0D22EEB2AF}"/>
              </a:ext>
            </a:extLst>
          </p:cNvPr>
          <p:cNvSpPr>
            <a:spLocks noGrp="1"/>
          </p:cNvSpPr>
          <p:nvPr>
            <p:ph idx="1"/>
          </p:nvPr>
        </p:nvSpPr>
        <p:spPr>
          <a:xfrm>
            <a:off x="365760" y="1005840"/>
            <a:ext cx="4823185" cy="4937760"/>
          </a:xfrm>
        </p:spPr>
        <p:txBody>
          <a:bodyPr>
            <a:normAutofit/>
          </a:bodyPr>
          <a:lstStyle/>
          <a:p>
            <a:r>
              <a:rPr lang="en-US" sz="2800" dirty="0"/>
              <a:t>Similarly, in case of missing data also, the method of replacing using the data from nearest OC can be seen to be more advantageous than simply replacing it with mean of the same feature</a:t>
            </a:r>
            <a:endParaRPr lang="en-US" sz="2800" baseline="-25000" dirty="0"/>
          </a:p>
          <a:p>
            <a:pPr marL="0" indent="0">
              <a:buNone/>
            </a:pPr>
            <a:endParaRPr lang="en-US" sz="2800" baseline="-25000" dirty="0"/>
          </a:p>
        </p:txBody>
      </p:sp>
      <p:sp>
        <p:nvSpPr>
          <p:cNvPr id="4" name="Text Placeholder 3">
            <a:extLst>
              <a:ext uri="{FF2B5EF4-FFF2-40B4-BE49-F238E27FC236}">
                <a16:creationId xmlns:a16="http://schemas.microsoft.com/office/drawing/2014/main" id="{37AE89F4-A825-1B4B-BF76-1EE31646A1B3}"/>
              </a:ext>
            </a:extLst>
          </p:cNvPr>
          <p:cNvSpPr>
            <a:spLocks noGrp="1"/>
          </p:cNvSpPr>
          <p:nvPr>
            <p:ph type="body" sz="quarter" idx="10"/>
          </p:nvPr>
        </p:nvSpPr>
        <p:spPr/>
        <p:txBody>
          <a:bodyPr/>
          <a:lstStyle/>
          <a:p>
            <a:endParaRPr lang="en-US"/>
          </a:p>
        </p:txBody>
      </p:sp>
      <p:pic>
        <p:nvPicPr>
          <p:cNvPr id="6" name="Picture 5" descr="Chart, line chart&#10;&#10;Description automatically generated">
            <a:extLst>
              <a:ext uri="{FF2B5EF4-FFF2-40B4-BE49-F238E27FC236}">
                <a16:creationId xmlns:a16="http://schemas.microsoft.com/office/drawing/2014/main" id="{B915D081-91D1-4781-AB58-4779B31393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8076" y="3052914"/>
            <a:ext cx="3982859" cy="2703982"/>
          </a:xfrm>
          <a:prstGeom prst="rect">
            <a:avLst/>
          </a:prstGeom>
        </p:spPr>
      </p:pic>
      <p:pic>
        <p:nvPicPr>
          <p:cNvPr id="9" name="Picture 8" descr="Chart, line chart&#10;&#10;Description automatically generated">
            <a:extLst>
              <a:ext uri="{FF2B5EF4-FFF2-40B4-BE49-F238E27FC236}">
                <a16:creationId xmlns:a16="http://schemas.microsoft.com/office/drawing/2014/main" id="{30B7F256-7A64-4794-BE25-3E982F19CD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5969" y="365760"/>
            <a:ext cx="4219152" cy="2687154"/>
          </a:xfrm>
          <a:prstGeom prst="rect">
            <a:avLst/>
          </a:prstGeom>
        </p:spPr>
      </p:pic>
    </p:spTree>
    <p:extLst>
      <p:ext uri="{BB962C8B-B14F-4D97-AF65-F5344CB8AC3E}">
        <p14:creationId xmlns:p14="http://schemas.microsoft.com/office/powerpoint/2010/main" val="2994347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8C02E-DB36-A04B-A27A-E04AFC247E81}"/>
              </a:ext>
            </a:extLst>
          </p:cNvPr>
          <p:cNvSpPr>
            <a:spLocks noGrp="1"/>
          </p:cNvSpPr>
          <p:nvPr>
            <p:ph type="title"/>
          </p:nvPr>
        </p:nvSpPr>
        <p:spPr/>
        <p:txBody>
          <a:bodyPr/>
          <a:lstStyle/>
          <a:p>
            <a:r>
              <a:rPr lang="en-US" dirty="0"/>
              <a:t>Extreme Scenario vs. Bad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556507-24F4-064D-AE37-6A0D22EEB2AF}"/>
                  </a:ext>
                </a:extLst>
              </p:cNvPr>
              <p:cNvSpPr>
                <a:spLocks noGrp="1"/>
              </p:cNvSpPr>
              <p:nvPr>
                <p:ph idx="1"/>
              </p:nvPr>
            </p:nvSpPr>
            <p:spPr>
              <a:xfrm>
                <a:off x="365759" y="1005840"/>
                <a:ext cx="11461115" cy="4937760"/>
              </a:xfrm>
            </p:spPr>
            <p:txBody>
              <a:bodyPr>
                <a:normAutofit/>
              </a:bodyPr>
              <a:lstStyle/>
              <a:p>
                <a:r>
                  <a:rPr lang="en-US" dirty="0"/>
                  <a:t>It may so happen that the Wald test might classify the extreme scenarios occurring in the power system as bad data</a:t>
                </a:r>
              </a:p>
              <a:p>
                <a:r>
                  <a:rPr lang="en-US" dirty="0"/>
                  <a:t>A filter is designed based on power system domain knowledge to overcome this drawback</a:t>
                </a:r>
              </a:p>
              <a:p>
                <a:r>
                  <a:rPr lang="en-US" dirty="0"/>
                  <a:t>Filter: </a:t>
                </a:r>
                <a:r>
                  <a:rPr lang="en-US" dirty="0">
                    <a:solidFill>
                      <a:srgbClr val="FF0000"/>
                    </a:solidFill>
                  </a:rPr>
                  <a:t>If a data point is identified as bad by the Wald test for </a:t>
                </a:r>
                <a14:m>
                  <m:oMath xmlns:m="http://schemas.openxmlformats.org/officeDocument/2006/math">
                    <m:r>
                      <a:rPr lang="en-US" b="0" i="1" dirty="0" smtClean="0">
                        <a:solidFill>
                          <a:srgbClr val="FF0000"/>
                        </a:solidFill>
                        <a:latin typeface="Cambria Math" panose="02040503050406030204" pitchFamily="18" charset="0"/>
                      </a:rPr>
                      <m:t>𝑚</m:t>
                    </m:r>
                  </m:oMath>
                </a14:m>
                <a:r>
                  <a:rPr lang="en-US" dirty="0">
                    <a:solidFill>
                      <a:srgbClr val="FF0000"/>
                    </a:solidFill>
                  </a:rPr>
                  <a:t> different PMUs which are within </a:t>
                </a:r>
                <a14:m>
                  <m:oMath xmlns:m="http://schemas.openxmlformats.org/officeDocument/2006/math">
                    <m:r>
                      <a:rPr lang="en-US" b="0" i="1" dirty="0" smtClean="0">
                        <a:solidFill>
                          <a:srgbClr val="FF0000"/>
                        </a:solidFill>
                        <a:latin typeface="Cambria Math" panose="02040503050406030204" pitchFamily="18" charset="0"/>
                      </a:rPr>
                      <m:t>𝑚</m:t>
                    </m:r>
                  </m:oMath>
                </a14:m>
                <a:r>
                  <a:rPr lang="en-US" dirty="0">
                    <a:solidFill>
                      <a:srgbClr val="FF0000"/>
                    </a:solidFill>
                  </a:rPr>
                  <a:t> hops of each other (where </a:t>
                </a:r>
                <a14:m>
                  <m:oMath xmlns:m="http://schemas.openxmlformats.org/officeDocument/2006/math">
                    <m:r>
                      <a:rPr lang="en-US" b="0" i="1" dirty="0" smtClean="0">
                        <a:solidFill>
                          <a:srgbClr val="FF0000"/>
                        </a:solidFill>
                        <a:latin typeface="Cambria Math" panose="02040503050406030204" pitchFamily="18" charset="0"/>
                      </a:rPr>
                      <m:t>𝑚</m:t>
                    </m:r>
                    <m:r>
                      <a:rPr lang="en-US" b="0" i="1" dirty="0" smtClean="0">
                        <a:solidFill>
                          <a:srgbClr val="FF0000"/>
                        </a:solidFill>
                        <a:latin typeface="Cambria Math" panose="02040503050406030204" pitchFamily="18" charset="0"/>
                      </a:rPr>
                      <m:t> &gt; 1</m:t>
                    </m:r>
                  </m:oMath>
                </a14:m>
                <a:r>
                  <a:rPr lang="en-US" dirty="0">
                    <a:solidFill>
                      <a:srgbClr val="FF0000"/>
                    </a:solidFill>
                  </a:rPr>
                  <a:t>), the data corresponds to an extreme operating condition and should not be treated as a bad data</a:t>
                </a:r>
              </a:p>
              <a:p>
                <a:r>
                  <a:rPr lang="en-US" dirty="0"/>
                  <a:t>For such data points, the results of the Wald Test are suppressed</a:t>
                </a:r>
              </a:p>
            </p:txBody>
          </p:sp>
        </mc:Choice>
        <mc:Fallback>
          <p:sp>
            <p:nvSpPr>
              <p:cNvPr id="3" name="Content Placeholder 2">
                <a:extLst>
                  <a:ext uri="{FF2B5EF4-FFF2-40B4-BE49-F238E27FC236}">
                    <a16:creationId xmlns:a16="http://schemas.microsoft.com/office/drawing/2014/main" id="{4D556507-24F4-064D-AE37-6A0D22EEB2AF}"/>
                  </a:ext>
                </a:extLst>
              </p:cNvPr>
              <p:cNvSpPr>
                <a:spLocks noGrp="1" noRot="1" noChangeAspect="1" noMove="1" noResize="1" noEditPoints="1" noAdjustHandles="1" noChangeArrowheads="1" noChangeShapeType="1" noTextEdit="1"/>
              </p:cNvSpPr>
              <p:nvPr>
                <p:ph idx="1"/>
              </p:nvPr>
            </p:nvSpPr>
            <p:spPr>
              <a:xfrm>
                <a:off x="365759" y="1005840"/>
                <a:ext cx="11461115" cy="4937760"/>
              </a:xfrm>
              <a:blipFill>
                <a:blip r:embed="rId3"/>
                <a:stretch>
                  <a:fillRect l="-798" t="-1605" r="-798"/>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37AE89F4-A825-1B4B-BF76-1EE31646A1B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0722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8C02E-DB36-A04B-A27A-E04AFC247E81}"/>
              </a:ext>
            </a:extLst>
          </p:cNvPr>
          <p:cNvSpPr>
            <a:spLocks noGrp="1"/>
          </p:cNvSpPr>
          <p:nvPr>
            <p:ph type="title"/>
          </p:nvPr>
        </p:nvSpPr>
        <p:spPr/>
        <p:txBody>
          <a:bodyPr/>
          <a:lstStyle/>
          <a:p>
            <a:r>
              <a:rPr lang="en-US" dirty="0"/>
              <a:t>Extreme Scenario Generation - Example</a:t>
            </a:r>
          </a:p>
        </p:txBody>
      </p:sp>
      <p:sp>
        <p:nvSpPr>
          <p:cNvPr id="3" name="Content Placeholder 2">
            <a:extLst>
              <a:ext uri="{FF2B5EF4-FFF2-40B4-BE49-F238E27FC236}">
                <a16:creationId xmlns:a16="http://schemas.microsoft.com/office/drawing/2014/main" id="{4D556507-24F4-064D-AE37-6A0D22EEB2AF}"/>
              </a:ext>
            </a:extLst>
          </p:cNvPr>
          <p:cNvSpPr>
            <a:spLocks noGrp="1"/>
          </p:cNvSpPr>
          <p:nvPr>
            <p:ph idx="1"/>
          </p:nvPr>
        </p:nvSpPr>
        <p:spPr>
          <a:xfrm>
            <a:off x="365761" y="1024128"/>
            <a:ext cx="4542346" cy="4919472"/>
          </a:xfrm>
        </p:spPr>
        <p:txBody>
          <a:bodyPr>
            <a:normAutofit/>
          </a:bodyPr>
          <a:lstStyle/>
          <a:p>
            <a:r>
              <a:rPr lang="en-US" sz="2800" dirty="0"/>
              <a:t>Red color denotes the buses with PMU</a:t>
            </a:r>
          </a:p>
          <a:p>
            <a:r>
              <a:rPr lang="en-US" sz="2800" dirty="0"/>
              <a:t>An OC was identified such that the current and voltage variables in the Blue oval of the network have extreme values</a:t>
            </a:r>
          </a:p>
          <a:p>
            <a:r>
              <a:rPr lang="en-US" sz="2800" dirty="0"/>
              <a:t>For this OC, the line flows in branches 8-9 and 10-9 increased sharply</a:t>
            </a:r>
            <a:endParaRPr lang="en-US" sz="2800" baseline="-25000" dirty="0"/>
          </a:p>
        </p:txBody>
      </p:sp>
      <p:sp>
        <p:nvSpPr>
          <p:cNvPr id="4" name="Text Placeholder 3">
            <a:extLst>
              <a:ext uri="{FF2B5EF4-FFF2-40B4-BE49-F238E27FC236}">
                <a16:creationId xmlns:a16="http://schemas.microsoft.com/office/drawing/2014/main" id="{37AE89F4-A825-1B4B-BF76-1EE31646A1B3}"/>
              </a:ext>
            </a:extLst>
          </p:cNvPr>
          <p:cNvSpPr>
            <a:spLocks noGrp="1"/>
          </p:cNvSpPr>
          <p:nvPr>
            <p:ph type="body" sz="quarter" idx="10"/>
          </p:nvPr>
        </p:nvSpPr>
        <p:spPr/>
        <p:txBody>
          <a:bodyPr/>
          <a:lstStyle/>
          <a:p>
            <a:endParaRPr lang="en-US"/>
          </a:p>
        </p:txBody>
      </p:sp>
      <p:pic>
        <p:nvPicPr>
          <p:cNvPr id="12" name="Picture 11" descr="Diagram, schematic&#10;&#10;Description automatically generated">
            <a:extLst>
              <a:ext uri="{FF2B5EF4-FFF2-40B4-BE49-F238E27FC236}">
                <a16:creationId xmlns:a16="http://schemas.microsoft.com/office/drawing/2014/main" id="{3AE4C5CE-9A7D-4BE6-BD96-1F85DB9AF6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8107" y="1130754"/>
            <a:ext cx="7059561" cy="4476938"/>
          </a:xfrm>
          <a:prstGeom prst="rect">
            <a:avLst/>
          </a:prstGeom>
        </p:spPr>
      </p:pic>
    </p:spTree>
    <p:extLst>
      <p:ext uri="{BB962C8B-B14F-4D97-AF65-F5344CB8AC3E}">
        <p14:creationId xmlns:p14="http://schemas.microsoft.com/office/powerpoint/2010/main" val="3280975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307894-584A-4E7F-8E64-07697D6F54C0}"/>
              </a:ext>
            </a:extLst>
          </p:cNvPr>
          <p:cNvSpPr>
            <a:spLocks noGrp="1"/>
          </p:cNvSpPr>
          <p:nvPr>
            <p:ph type="title"/>
          </p:nvPr>
        </p:nvSpPr>
        <p:spPr>
          <a:xfrm>
            <a:off x="365760" y="182563"/>
            <a:ext cx="11430000" cy="731520"/>
          </a:xfrm>
        </p:spPr>
        <p:txBody>
          <a:bodyPr/>
          <a:lstStyle/>
          <a:p>
            <a:r>
              <a:rPr lang="en-US" dirty="0"/>
              <a:t>Presentation Outline</a:t>
            </a:r>
          </a:p>
        </p:txBody>
      </p:sp>
      <p:sp>
        <p:nvSpPr>
          <p:cNvPr id="4" name="Content Placeholder 3">
            <a:extLst>
              <a:ext uri="{FF2B5EF4-FFF2-40B4-BE49-F238E27FC236}">
                <a16:creationId xmlns:a16="http://schemas.microsoft.com/office/drawing/2014/main" id="{666EB359-380D-4A40-9869-12990BD66C71}"/>
              </a:ext>
            </a:extLst>
          </p:cNvPr>
          <p:cNvSpPr>
            <a:spLocks noGrp="1"/>
          </p:cNvSpPr>
          <p:nvPr>
            <p:ph idx="1"/>
          </p:nvPr>
        </p:nvSpPr>
        <p:spPr>
          <a:xfrm>
            <a:off x="365760" y="1005839"/>
            <a:ext cx="7737716" cy="5478423"/>
          </a:xfrm>
        </p:spPr>
        <p:txBody>
          <a:bodyPr>
            <a:noAutofit/>
          </a:bodyPr>
          <a:lstStyle/>
          <a:p>
            <a:r>
              <a:rPr lang="en-US" dirty="0"/>
              <a:t>Project Objectives</a:t>
            </a:r>
          </a:p>
          <a:p>
            <a:r>
              <a:rPr lang="en-US" dirty="0"/>
              <a:t>Project Timeline</a:t>
            </a:r>
          </a:p>
          <a:p>
            <a:r>
              <a:rPr lang="en-US" dirty="0"/>
              <a:t>Task 2 Summary</a:t>
            </a:r>
          </a:p>
          <a:p>
            <a:r>
              <a:rPr lang="en-US" dirty="0"/>
              <a:t>Task 3 Summary</a:t>
            </a:r>
          </a:p>
          <a:p>
            <a:r>
              <a:rPr lang="en-US" dirty="0"/>
              <a:t>Task 5: Output Post-processing</a:t>
            </a:r>
          </a:p>
          <a:p>
            <a:pPr lvl="1"/>
            <a:r>
              <a:rPr lang="en-US" dirty="0"/>
              <a:t>Handling bad data and missing data	</a:t>
            </a:r>
          </a:p>
          <a:p>
            <a:pPr lvl="1"/>
            <a:r>
              <a:rPr lang="en-US" dirty="0"/>
              <a:t>Differentiating bad data and extreme data</a:t>
            </a:r>
          </a:p>
          <a:p>
            <a:r>
              <a:rPr lang="en-US" dirty="0"/>
              <a:t>Task 6: Software Development </a:t>
            </a:r>
          </a:p>
          <a:p>
            <a:pPr lvl="1"/>
            <a:r>
              <a:rPr lang="en-US" dirty="0"/>
              <a:t>GUI visualization</a:t>
            </a:r>
          </a:p>
          <a:p>
            <a:r>
              <a:rPr lang="en-US" dirty="0"/>
              <a:t>Summary and Upcoming Tasks</a:t>
            </a:r>
          </a:p>
          <a:p>
            <a:endParaRPr lang="en-US" dirty="0"/>
          </a:p>
        </p:txBody>
      </p:sp>
      <p:pic>
        <p:nvPicPr>
          <p:cNvPr id="6" name="Picture 5" descr="Icon&#10;&#10;Description automatically generated">
            <a:extLst>
              <a:ext uri="{FF2B5EF4-FFF2-40B4-BE49-F238E27FC236}">
                <a16:creationId xmlns:a16="http://schemas.microsoft.com/office/drawing/2014/main" id="{337DC6C9-A2BF-47CE-AFAF-2F71C77063D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727897" y="855806"/>
            <a:ext cx="4414532" cy="5478423"/>
          </a:xfrm>
          <a:prstGeom prst="rect">
            <a:avLst/>
          </a:prstGeom>
        </p:spPr>
      </p:pic>
    </p:spTree>
    <p:extLst>
      <p:ext uri="{BB962C8B-B14F-4D97-AF65-F5344CB8AC3E}">
        <p14:creationId xmlns:p14="http://schemas.microsoft.com/office/powerpoint/2010/main" val="2998960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8C02E-DB36-A04B-A27A-E04AFC247E81}"/>
              </a:ext>
            </a:extLst>
          </p:cNvPr>
          <p:cNvSpPr>
            <a:spLocks noGrp="1"/>
          </p:cNvSpPr>
          <p:nvPr>
            <p:ph type="title"/>
          </p:nvPr>
        </p:nvSpPr>
        <p:spPr/>
        <p:txBody>
          <a:bodyPr/>
          <a:lstStyle/>
          <a:p>
            <a:r>
              <a:rPr lang="en-US" dirty="0"/>
              <a:t>Extreme Scenario (ES) Detection Filter - Results</a:t>
            </a:r>
          </a:p>
        </p:txBody>
      </p:sp>
      <p:sp>
        <p:nvSpPr>
          <p:cNvPr id="3" name="Content Placeholder 2">
            <a:extLst>
              <a:ext uri="{FF2B5EF4-FFF2-40B4-BE49-F238E27FC236}">
                <a16:creationId xmlns:a16="http://schemas.microsoft.com/office/drawing/2014/main" id="{4D556507-24F4-064D-AE37-6A0D22EEB2AF}"/>
              </a:ext>
            </a:extLst>
          </p:cNvPr>
          <p:cNvSpPr>
            <a:spLocks noGrp="1"/>
          </p:cNvSpPr>
          <p:nvPr>
            <p:ph idx="1"/>
          </p:nvPr>
        </p:nvSpPr>
        <p:spPr>
          <a:xfrm>
            <a:off x="378671" y="810070"/>
            <a:ext cx="6137276" cy="3033099"/>
          </a:xfrm>
        </p:spPr>
        <p:txBody>
          <a:bodyPr>
            <a:normAutofit/>
          </a:bodyPr>
          <a:lstStyle/>
          <a:p>
            <a:r>
              <a:rPr lang="en-US" sz="2800" dirty="0"/>
              <a:t>Variables detected to be crossing the Wald Test threshold in this case are:</a:t>
            </a:r>
            <a:endParaRPr lang="en-US" sz="2800" baseline="-25000" dirty="0"/>
          </a:p>
        </p:txBody>
      </p:sp>
      <p:sp>
        <p:nvSpPr>
          <p:cNvPr id="4" name="Text Placeholder 3">
            <a:extLst>
              <a:ext uri="{FF2B5EF4-FFF2-40B4-BE49-F238E27FC236}">
                <a16:creationId xmlns:a16="http://schemas.microsoft.com/office/drawing/2014/main" id="{37AE89F4-A825-1B4B-BF76-1EE31646A1B3}"/>
              </a:ext>
            </a:extLst>
          </p:cNvPr>
          <p:cNvSpPr>
            <a:spLocks noGrp="1"/>
          </p:cNvSpPr>
          <p:nvPr>
            <p:ph type="body" sz="quarter" idx="10"/>
          </p:nvPr>
        </p:nvSpPr>
        <p:spPr/>
        <p:txBody>
          <a:bodyPr/>
          <a:lstStyle/>
          <a:p>
            <a:endParaRPr lang="en-US"/>
          </a:p>
        </p:txBody>
      </p:sp>
      <p:sp>
        <p:nvSpPr>
          <p:cNvPr id="5" name="Rectangle: Rounded Corners 4">
            <a:extLst>
              <a:ext uri="{FF2B5EF4-FFF2-40B4-BE49-F238E27FC236}">
                <a16:creationId xmlns:a16="http://schemas.microsoft.com/office/drawing/2014/main" id="{7B079D41-2F2D-4E0F-9A48-CF5C83CD0A70}"/>
              </a:ext>
            </a:extLst>
          </p:cNvPr>
          <p:cNvSpPr/>
          <p:nvPr/>
        </p:nvSpPr>
        <p:spPr bwMode="auto">
          <a:xfrm>
            <a:off x="1842029" y="1879646"/>
            <a:ext cx="2797387" cy="1395307"/>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marR="0" indent="-285750" algn="l" defTabSz="914400" rtl="0" eaLnBrk="0" fontAlgn="base" latinLnBrk="0" hangingPunct="0">
              <a:lnSpc>
                <a:spcPct val="100000"/>
              </a:lnSpc>
              <a:spcBef>
                <a:spcPts val="0"/>
              </a:spcBef>
              <a:spcAft>
                <a:spcPct val="0"/>
              </a:spcAft>
              <a:buClrTx/>
              <a:buSzTx/>
              <a:buFont typeface="Arial" panose="020B0604020202020204" pitchFamily="34" charset="0"/>
              <a:buChar char="•"/>
              <a:tabLst/>
            </a:pPr>
            <a:r>
              <a:rPr kumimoji="0" lang="en-US" sz="1800" b="0" i="0" u="none" strike="noStrike" cap="none" normalizeH="0" baseline="0" dirty="0">
                <a:ln>
                  <a:noFill/>
                </a:ln>
                <a:solidFill>
                  <a:schemeClr val="tx1"/>
                </a:solidFill>
                <a:effectLst/>
                <a:latin typeface="+mn-lt"/>
              </a:rPr>
              <a:t>Vm – Bus 9</a:t>
            </a:r>
          </a:p>
          <a:p>
            <a:pPr marL="285750" marR="0" indent="-285750" algn="l" defTabSz="914400" rtl="0" eaLnBrk="0" fontAlgn="base" latinLnBrk="0" hangingPunct="0">
              <a:lnSpc>
                <a:spcPct val="100000"/>
              </a:lnSpc>
              <a:spcBef>
                <a:spcPts val="0"/>
              </a:spcBef>
              <a:spcAft>
                <a:spcPct val="0"/>
              </a:spcAft>
              <a:buClrTx/>
              <a:buSzTx/>
              <a:buFont typeface="Arial" panose="020B0604020202020204" pitchFamily="34" charset="0"/>
              <a:buChar char="•"/>
              <a:tabLst/>
            </a:pPr>
            <a:r>
              <a:rPr lang="en-US" sz="1800" dirty="0">
                <a:solidFill>
                  <a:schemeClr val="tx1"/>
                </a:solidFill>
                <a:latin typeface="+mn-lt"/>
              </a:rPr>
              <a:t>Va – Bus 8, Bus 9</a:t>
            </a:r>
          </a:p>
          <a:p>
            <a:pPr marL="285750" marR="0" indent="-285750" algn="l" defTabSz="914400" rtl="0" eaLnBrk="0" fontAlgn="base" latinLnBrk="0" hangingPunct="0">
              <a:lnSpc>
                <a:spcPct val="100000"/>
              </a:lnSpc>
              <a:spcBef>
                <a:spcPts val="0"/>
              </a:spcBef>
              <a:spcAft>
                <a:spcPct val="0"/>
              </a:spcAft>
              <a:buClrTx/>
              <a:buSzTx/>
              <a:buFont typeface="Arial" panose="020B0604020202020204" pitchFamily="34" charset="0"/>
              <a:buChar char="•"/>
              <a:tabLst/>
            </a:pPr>
            <a:r>
              <a:rPr kumimoji="0" lang="en-US" sz="1800" b="0" i="0" u="none" strike="noStrike" cap="none" normalizeH="0" baseline="0" dirty="0">
                <a:ln>
                  <a:noFill/>
                </a:ln>
                <a:solidFill>
                  <a:schemeClr val="tx1"/>
                </a:solidFill>
                <a:effectLst/>
                <a:latin typeface="+mn-lt"/>
              </a:rPr>
              <a:t>Im – Line 8-9, 9-10</a:t>
            </a:r>
          </a:p>
          <a:p>
            <a:pPr marL="285750" marR="0" indent="-285750" algn="l" defTabSz="914400" rtl="0" eaLnBrk="0" fontAlgn="base" latinLnBrk="0" hangingPunct="0">
              <a:lnSpc>
                <a:spcPct val="100000"/>
              </a:lnSpc>
              <a:spcBef>
                <a:spcPts val="0"/>
              </a:spcBef>
              <a:spcAft>
                <a:spcPct val="0"/>
              </a:spcAft>
              <a:buClrTx/>
              <a:buSzTx/>
              <a:buFont typeface="Arial" panose="020B0604020202020204" pitchFamily="34" charset="0"/>
              <a:buChar char="•"/>
              <a:tabLst/>
            </a:pPr>
            <a:r>
              <a:rPr lang="en-US" sz="1800" dirty="0">
                <a:solidFill>
                  <a:schemeClr val="tx1"/>
                </a:solidFill>
                <a:latin typeface="+mn-lt"/>
              </a:rPr>
              <a:t>Ia – Line 9-10</a:t>
            </a:r>
            <a:endParaRPr kumimoji="0" lang="en-US" sz="1800" b="0" i="0" u="none" strike="noStrike" cap="none" normalizeH="0" baseline="0" dirty="0">
              <a:ln>
                <a:noFill/>
              </a:ln>
              <a:solidFill>
                <a:schemeClr val="tx1"/>
              </a:solidFill>
              <a:effectLst/>
              <a:latin typeface="+mn-lt"/>
            </a:endParaRPr>
          </a:p>
        </p:txBody>
      </p:sp>
      <p:sp>
        <p:nvSpPr>
          <p:cNvPr id="7" name="Content Placeholder 2">
            <a:extLst>
              <a:ext uri="{FF2B5EF4-FFF2-40B4-BE49-F238E27FC236}">
                <a16:creationId xmlns:a16="http://schemas.microsoft.com/office/drawing/2014/main" id="{FCD839A3-EB7A-4365-9EA8-EEA3A1678AC5}"/>
              </a:ext>
            </a:extLst>
          </p:cNvPr>
          <p:cNvSpPr txBox="1">
            <a:spLocks/>
          </p:cNvSpPr>
          <p:nvPr/>
        </p:nvSpPr>
        <p:spPr bwMode="auto">
          <a:xfrm>
            <a:off x="365124" y="3294974"/>
            <a:ext cx="4420236" cy="25368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lnSpcReduction="10000"/>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sz="2800" kern="0" dirty="0"/>
              <a:t>The proposed filter recognizes this as an extreme scenario</a:t>
            </a:r>
          </a:p>
          <a:p>
            <a:r>
              <a:rPr lang="en-US" sz="2800" kern="0" dirty="0"/>
              <a:t>The results with and without use of this extreme scenario filter are displayed </a:t>
            </a:r>
          </a:p>
        </p:txBody>
      </p:sp>
      <p:pic>
        <p:nvPicPr>
          <p:cNvPr id="13" name="Picture 12" descr="Chart, bar chart&#10;&#10;Description automatically generated">
            <a:extLst>
              <a:ext uri="{FF2B5EF4-FFF2-40B4-BE49-F238E27FC236}">
                <a16:creationId xmlns:a16="http://schemas.microsoft.com/office/drawing/2014/main" id="{C49324C2-0094-444C-ADB7-196599516B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5409" y="684799"/>
            <a:ext cx="4275898" cy="2969946"/>
          </a:xfrm>
          <a:prstGeom prst="rect">
            <a:avLst/>
          </a:prstGeom>
        </p:spPr>
      </p:pic>
      <p:pic>
        <p:nvPicPr>
          <p:cNvPr id="15" name="Picture 14" descr="Chart, bar chart&#10;&#10;Description automatically generated">
            <a:extLst>
              <a:ext uri="{FF2B5EF4-FFF2-40B4-BE49-F238E27FC236}">
                <a16:creationId xmlns:a16="http://schemas.microsoft.com/office/drawing/2014/main" id="{4BECFE76-5BEC-4774-BCDD-7AF05E518B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6578" y="3666492"/>
            <a:ext cx="2496495" cy="2553012"/>
          </a:xfrm>
          <a:prstGeom prst="rect">
            <a:avLst/>
          </a:prstGeom>
        </p:spPr>
      </p:pic>
      <p:pic>
        <p:nvPicPr>
          <p:cNvPr id="17" name="Picture 16" descr="Chart, bar chart&#10;&#10;Description automatically generated">
            <a:extLst>
              <a:ext uri="{FF2B5EF4-FFF2-40B4-BE49-F238E27FC236}">
                <a16:creationId xmlns:a16="http://schemas.microsoft.com/office/drawing/2014/main" id="{25EE01E0-70C1-4F78-8DA8-6F91CD4201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6120" y="3666492"/>
            <a:ext cx="2408398" cy="2553012"/>
          </a:xfrm>
          <a:prstGeom prst="rect">
            <a:avLst/>
          </a:prstGeom>
        </p:spPr>
      </p:pic>
      <p:pic>
        <p:nvPicPr>
          <p:cNvPr id="19" name="Picture 18" descr="Chart, bar chart&#10;&#10;Description automatically generated">
            <a:extLst>
              <a:ext uri="{FF2B5EF4-FFF2-40B4-BE49-F238E27FC236}">
                <a16:creationId xmlns:a16="http://schemas.microsoft.com/office/drawing/2014/main" id="{B49A0878-C7C1-4172-9B0D-A55210A5343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60976" y="3666492"/>
            <a:ext cx="2287954" cy="2553012"/>
          </a:xfrm>
          <a:prstGeom prst="rect">
            <a:avLst/>
          </a:prstGeom>
        </p:spPr>
      </p:pic>
    </p:spTree>
    <p:extLst>
      <p:ext uri="{BB962C8B-B14F-4D97-AF65-F5344CB8AC3E}">
        <p14:creationId xmlns:p14="http://schemas.microsoft.com/office/powerpoint/2010/main" val="3849230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8C02E-DB36-A04B-A27A-E04AFC247E81}"/>
              </a:ext>
            </a:extLst>
          </p:cNvPr>
          <p:cNvSpPr>
            <a:spLocks noGrp="1"/>
          </p:cNvSpPr>
          <p:nvPr>
            <p:ph type="title"/>
          </p:nvPr>
        </p:nvSpPr>
        <p:spPr/>
        <p:txBody>
          <a:bodyPr/>
          <a:lstStyle/>
          <a:p>
            <a:r>
              <a:rPr lang="en-US" dirty="0"/>
              <a:t>Differentiating Extreme Scenario From Bad Data </a:t>
            </a:r>
          </a:p>
        </p:txBody>
      </p:sp>
      <p:sp>
        <p:nvSpPr>
          <p:cNvPr id="4" name="Text Placeholder 3">
            <a:extLst>
              <a:ext uri="{FF2B5EF4-FFF2-40B4-BE49-F238E27FC236}">
                <a16:creationId xmlns:a16="http://schemas.microsoft.com/office/drawing/2014/main" id="{37AE89F4-A825-1B4B-BF76-1EE31646A1B3}"/>
              </a:ext>
            </a:extLst>
          </p:cNvPr>
          <p:cNvSpPr>
            <a:spLocks noGrp="1"/>
          </p:cNvSpPr>
          <p:nvPr>
            <p:ph type="body" sz="quarter" idx="10"/>
          </p:nvPr>
        </p:nvSpPr>
        <p:spPr/>
        <p:txBody>
          <a:bodyPr/>
          <a:lstStyle/>
          <a:p>
            <a:endParaRPr lang="en-US"/>
          </a:p>
        </p:txBody>
      </p:sp>
      <p:sp>
        <p:nvSpPr>
          <p:cNvPr id="16" name="Content Placeholder 2">
            <a:extLst>
              <a:ext uri="{FF2B5EF4-FFF2-40B4-BE49-F238E27FC236}">
                <a16:creationId xmlns:a16="http://schemas.microsoft.com/office/drawing/2014/main" id="{49004D28-07D5-42D0-B51B-827F702E0AAE}"/>
              </a:ext>
            </a:extLst>
          </p:cNvPr>
          <p:cNvSpPr>
            <a:spLocks noGrp="1"/>
          </p:cNvSpPr>
          <p:nvPr>
            <p:ph idx="1"/>
          </p:nvPr>
        </p:nvSpPr>
        <p:spPr>
          <a:xfrm>
            <a:off x="365761" y="914083"/>
            <a:ext cx="7274559" cy="5029517"/>
          </a:xfrm>
        </p:spPr>
        <p:txBody>
          <a:bodyPr>
            <a:normAutofit/>
          </a:bodyPr>
          <a:lstStyle/>
          <a:p>
            <a:r>
              <a:rPr lang="en-US" sz="2800" dirty="0"/>
              <a:t>For the same extreme scenario discussed on the previous slide, bad data was added to the voltage magnitude and phase angle measurements of PMUs placed at buses 81 and 87</a:t>
            </a:r>
          </a:p>
          <a:p>
            <a:r>
              <a:rPr lang="en-US" sz="2800" dirty="0"/>
              <a:t>The ES filter identified these two data as bad data and replaced them</a:t>
            </a:r>
          </a:p>
          <a:p>
            <a:r>
              <a:rPr lang="en-US" sz="2800" dirty="0"/>
              <a:t>However, the measurements corresponding to the extreme scenario (i.e., the PMUs placed at buses 8, 9, and 10) were not altered</a:t>
            </a:r>
          </a:p>
          <a:p>
            <a:pPr marL="0" indent="0">
              <a:buNone/>
            </a:pPr>
            <a:endParaRPr lang="en-US" sz="2800" dirty="0"/>
          </a:p>
          <a:p>
            <a:endParaRPr lang="en-US" sz="2800" dirty="0"/>
          </a:p>
          <a:p>
            <a:endParaRPr lang="en-US" sz="2800" dirty="0"/>
          </a:p>
          <a:p>
            <a:pPr marL="0" indent="0">
              <a:buNone/>
            </a:pPr>
            <a:endParaRPr lang="en-US" sz="2800" baseline="-25000" dirty="0"/>
          </a:p>
        </p:txBody>
      </p:sp>
      <p:pic>
        <p:nvPicPr>
          <p:cNvPr id="5" name="Picture 4" descr="Chart, bar chart&#10;&#10;Description automatically generated">
            <a:extLst>
              <a:ext uri="{FF2B5EF4-FFF2-40B4-BE49-F238E27FC236}">
                <a16:creationId xmlns:a16="http://schemas.microsoft.com/office/drawing/2014/main" id="{D14BAF6E-E570-47A0-B102-BDE9661514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3766" y="664766"/>
            <a:ext cx="3704234" cy="2616914"/>
          </a:xfrm>
          <a:prstGeom prst="rect">
            <a:avLst/>
          </a:prstGeom>
        </p:spPr>
      </p:pic>
      <p:pic>
        <p:nvPicPr>
          <p:cNvPr id="7" name="Picture 6" descr="Chart, bar chart&#10;&#10;Description automatically generated">
            <a:extLst>
              <a:ext uri="{FF2B5EF4-FFF2-40B4-BE49-F238E27FC236}">
                <a16:creationId xmlns:a16="http://schemas.microsoft.com/office/drawing/2014/main" id="{F0649467-0D33-4F9D-8403-DF9D2BF0B5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3766" y="3281680"/>
            <a:ext cx="3704234" cy="2644287"/>
          </a:xfrm>
          <a:prstGeom prst="rect">
            <a:avLst/>
          </a:prstGeom>
        </p:spPr>
      </p:pic>
    </p:spTree>
    <p:extLst>
      <p:ext uri="{BB962C8B-B14F-4D97-AF65-F5344CB8AC3E}">
        <p14:creationId xmlns:p14="http://schemas.microsoft.com/office/powerpoint/2010/main" val="59697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F2716-0B96-A841-B3DF-01240580FB86}"/>
              </a:ext>
            </a:extLst>
          </p:cNvPr>
          <p:cNvSpPr>
            <a:spLocks noGrp="1"/>
          </p:cNvSpPr>
          <p:nvPr>
            <p:ph type="title"/>
          </p:nvPr>
        </p:nvSpPr>
        <p:spPr>
          <a:xfrm>
            <a:off x="365760" y="182562"/>
            <a:ext cx="11430000" cy="5761037"/>
          </a:xfrm>
        </p:spPr>
        <p:txBody>
          <a:bodyPr/>
          <a:lstStyle/>
          <a:p>
            <a:pPr algn="ctr"/>
            <a:br>
              <a:rPr lang="en-US" dirty="0"/>
            </a:br>
            <a:br>
              <a:rPr lang="en-US" dirty="0"/>
            </a:br>
            <a:br>
              <a:rPr lang="en-US" dirty="0"/>
            </a:br>
            <a:br>
              <a:rPr lang="en-US" dirty="0"/>
            </a:br>
            <a:br>
              <a:rPr lang="en-US" dirty="0"/>
            </a:br>
            <a:r>
              <a:rPr lang="en-US" dirty="0"/>
              <a:t>Task 6: Machine Learning Based State Estimation Software Development</a:t>
            </a:r>
          </a:p>
        </p:txBody>
      </p:sp>
      <p:sp>
        <p:nvSpPr>
          <p:cNvPr id="4" name="Text Placeholder 3">
            <a:extLst>
              <a:ext uri="{FF2B5EF4-FFF2-40B4-BE49-F238E27FC236}">
                <a16:creationId xmlns:a16="http://schemas.microsoft.com/office/drawing/2014/main" id="{ACD4AE1B-BB69-BB45-A255-C755B263305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18323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307894-584A-4E7F-8E64-07697D6F54C0}"/>
              </a:ext>
            </a:extLst>
          </p:cNvPr>
          <p:cNvSpPr>
            <a:spLocks noGrp="1"/>
          </p:cNvSpPr>
          <p:nvPr>
            <p:ph type="title"/>
          </p:nvPr>
        </p:nvSpPr>
        <p:spPr>
          <a:xfrm>
            <a:off x="365760" y="182563"/>
            <a:ext cx="11430000" cy="731520"/>
          </a:xfrm>
        </p:spPr>
        <p:txBody>
          <a:bodyPr/>
          <a:lstStyle/>
          <a:p>
            <a:r>
              <a:rPr lang="en-US" dirty="0"/>
              <a:t>Draft Interface</a:t>
            </a:r>
          </a:p>
        </p:txBody>
      </p:sp>
      <p:sp>
        <p:nvSpPr>
          <p:cNvPr id="7" name="Rectangle 6">
            <a:extLst>
              <a:ext uri="{FF2B5EF4-FFF2-40B4-BE49-F238E27FC236}">
                <a16:creationId xmlns:a16="http://schemas.microsoft.com/office/drawing/2014/main" id="{077770A8-47F9-5146-B3EE-03FFB3B62563}"/>
              </a:ext>
            </a:extLst>
          </p:cNvPr>
          <p:cNvSpPr/>
          <p:nvPr/>
        </p:nvSpPr>
        <p:spPr bwMode="auto">
          <a:xfrm>
            <a:off x="143356" y="4466492"/>
            <a:ext cx="1849567" cy="281354"/>
          </a:xfrm>
          <a:prstGeom prst="rect">
            <a:avLst/>
          </a:prstGeom>
          <a:solidFill>
            <a:schemeClr val="bg1"/>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ysClr val="windowText" lastClr="000000"/>
              </a:solidFill>
              <a:effectLst/>
              <a:latin typeface="+mn-lt"/>
            </a:endParaRPr>
          </a:p>
        </p:txBody>
      </p:sp>
      <p:pic>
        <p:nvPicPr>
          <p:cNvPr id="4" name="Picture 3" descr="A picture containing map&#10;&#10;Description automatically generated">
            <a:extLst>
              <a:ext uri="{FF2B5EF4-FFF2-40B4-BE49-F238E27FC236}">
                <a16:creationId xmlns:a16="http://schemas.microsoft.com/office/drawing/2014/main" id="{9A51C65F-AA22-49EC-B4E2-DB2D957533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848" y="741362"/>
            <a:ext cx="10784303" cy="5784957"/>
          </a:xfrm>
          <a:prstGeom prst="rect">
            <a:avLst/>
          </a:prstGeom>
        </p:spPr>
      </p:pic>
    </p:spTree>
    <p:extLst>
      <p:ext uri="{BB962C8B-B14F-4D97-AF65-F5344CB8AC3E}">
        <p14:creationId xmlns:p14="http://schemas.microsoft.com/office/powerpoint/2010/main" val="1660446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6"/>
          <p:cNvSpPr txBox="1">
            <a:spLocks/>
          </p:cNvSpPr>
          <p:nvPr/>
        </p:nvSpPr>
        <p:spPr bwMode="auto">
          <a:xfrm>
            <a:off x="21143" y="190469"/>
            <a:ext cx="12170857" cy="635025"/>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noAutofit/>
          </a:bodyPr>
          <a:lstStyle>
            <a:lvl1pPr algn="r" rtl="0" eaLnBrk="1" fontAlgn="base" hangingPunct="1">
              <a:lnSpc>
                <a:spcPct val="100000"/>
              </a:lnSpc>
              <a:spcBef>
                <a:spcPct val="0"/>
              </a:spcBef>
              <a:spcAft>
                <a:spcPts val="600"/>
              </a:spcAft>
              <a:defRPr sz="3200" b="1">
                <a:solidFill>
                  <a:schemeClr val="tx2"/>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a:lstStyle>
          <a:p>
            <a:pPr algn="l"/>
            <a:r>
              <a:rPr lang="en-US" dirty="0">
                <a:solidFill>
                  <a:schemeClr val="tx1"/>
                </a:solidFill>
              </a:rPr>
              <a:t>Possible Interactions</a:t>
            </a:r>
            <a:endParaRPr lang="zh-CN" altLang="en-US" dirty="0">
              <a:solidFill>
                <a:schemeClr val="tx1"/>
              </a:solidFill>
            </a:endParaRPr>
          </a:p>
        </p:txBody>
      </p:sp>
      <p:sp>
        <p:nvSpPr>
          <p:cNvPr id="34" name="TextBox 33">
            <a:extLst>
              <a:ext uri="{FF2B5EF4-FFF2-40B4-BE49-F238E27FC236}">
                <a16:creationId xmlns:a16="http://schemas.microsoft.com/office/drawing/2014/main" id="{A62D36D5-11D1-7E46-8307-A14881C8E3BD}"/>
              </a:ext>
            </a:extLst>
          </p:cNvPr>
          <p:cNvSpPr txBox="1"/>
          <p:nvPr/>
        </p:nvSpPr>
        <p:spPr>
          <a:xfrm>
            <a:off x="0" y="878842"/>
            <a:ext cx="12006732" cy="954107"/>
          </a:xfrm>
          <a:prstGeom prst="rect">
            <a:avLst/>
          </a:prstGeom>
          <a:noFill/>
        </p:spPr>
        <p:txBody>
          <a:bodyPr wrap="square">
            <a:spAutoFit/>
          </a:bodyPr>
          <a:lstStyle/>
          <a:p>
            <a:pPr marL="914400" indent="-457200" algn="l" rtl="0">
              <a:spcBef>
                <a:spcPts val="0"/>
              </a:spcBef>
              <a:spcAft>
                <a:spcPts val="1200"/>
              </a:spcAft>
              <a:buFont typeface="Arial" panose="020B0604020202020204" pitchFamily="34" charset="0"/>
              <a:buChar char="•"/>
            </a:pPr>
            <a:r>
              <a:rPr lang="en-US" sz="2800" b="0" i="0" u="none" strike="noStrike" dirty="0">
                <a:solidFill>
                  <a:schemeClr val="tx1"/>
                </a:solidFill>
                <a:effectLst/>
                <a:latin typeface="Trebuchet MS" panose="020B0703020202090204" pitchFamily="34" charset="0"/>
              </a:rPr>
              <a:t>Filter bar - this will help users filter nodes of a certain voltage magnitude, error, and angle</a:t>
            </a:r>
            <a:endParaRPr lang="en-US" sz="2800" dirty="0">
              <a:solidFill>
                <a:schemeClr val="tx1"/>
              </a:solidFill>
            </a:endParaRPr>
          </a:p>
        </p:txBody>
      </p:sp>
      <p:pic>
        <p:nvPicPr>
          <p:cNvPr id="2052" name="Picture 4">
            <a:extLst>
              <a:ext uri="{FF2B5EF4-FFF2-40B4-BE49-F238E27FC236}">
                <a16:creationId xmlns:a16="http://schemas.microsoft.com/office/drawing/2014/main" id="{1DC28AEA-61DC-1F4F-8DE4-A378B5798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959" y="1784809"/>
            <a:ext cx="11494087" cy="554547"/>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5BCAC8B-50FD-7B4B-917B-5A74AF7E11B8}"/>
              </a:ext>
            </a:extLst>
          </p:cNvPr>
          <p:cNvSpPr txBox="1"/>
          <p:nvPr/>
        </p:nvSpPr>
        <p:spPr>
          <a:xfrm>
            <a:off x="441619" y="2268992"/>
            <a:ext cx="11729237" cy="1461939"/>
          </a:xfrm>
          <a:prstGeom prst="rect">
            <a:avLst/>
          </a:prstGeom>
          <a:noFill/>
        </p:spPr>
        <p:txBody>
          <a:bodyPr wrap="square">
            <a:spAutoFit/>
          </a:bodyPr>
          <a:lstStyle/>
          <a:p>
            <a:pPr marL="457200" indent="-457200" algn="l">
              <a:spcBef>
                <a:spcPts val="0"/>
              </a:spcBef>
              <a:buFont typeface="Arial" panose="020B0604020202020204" pitchFamily="34" charset="0"/>
              <a:buChar char="•"/>
            </a:pPr>
            <a:r>
              <a:rPr lang="en-US" sz="2800" dirty="0">
                <a:latin typeface="Trebuchet MS" panose="020B0703020202090204" pitchFamily="34" charset="0"/>
              </a:rPr>
              <a:t>Zooming and Panning - If number of nodes and edges increase, users can zoom to a certain region and pan across the graph</a:t>
            </a:r>
          </a:p>
          <a:p>
            <a:pPr algn="l">
              <a:spcBef>
                <a:spcPts val="600"/>
              </a:spcBef>
            </a:pPr>
            <a:r>
              <a:rPr lang="en-US" sz="2800" u="sng" dirty="0">
                <a:latin typeface="Trebuchet MS" panose="020B0703020202090204" pitchFamily="34" charset="0"/>
                <a:hlinkClick r:id="rId4"/>
              </a:rPr>
              <a:t>https://bl.ocks.org/EfratVil/92f894ac0ba265192411e73f633a3e2f</a:t>
            </a:r>
            <a:endParaRPr lang="en-US" sz="2800" dirty="0">
              <a:latin typeface="Trebuchet MS" panose="020B0703020202090204" pitchFamily="34" charset="0"/>
            </a:endParaRPr>
          </a:p>
        </p:txBody>
      </p:sp>
      <p:sp>
        <p:nvSpPr>
          <p:cNvPr id="36" name="TextBox 35">
            <a:extLst>
              <a:ext uri="{FF2B5EF4-FFF2-40B4-BE49-F238E27FC236}">
                <a16:creationId xmlns:a16="http://schemas.microsoft.com/office/drawing/2014/main" id="{95736DDB-0C30-8448-8754-B6AE138EB0D2}"/>
              </a:ext>
            </a:extLst>
          </p:cNvPr>
          <p:cNvSpPr txBox="1"/>
          <p:nvPr/>
        </p:nvSpPr>
        <p:spPr>
          <a:xfrm>
            <a:off x="-1" y="3732748"/>
            <a:ext cx="11729237" cy="1461939"/>
          </a:xfrm>
          <a:prstGeom prst="rect">
            <a:avLst/>
          </a:prstGeom>
          <a:noFill/>
        </p:spPr>
        <p:txBody>
          <a:bodyPr wrap="square">
            <a:spAutoFit/>
          </a:bodyPr>
          <a:lstStyle/>
          <a:p>
            <a:pPr marL="914400" indent="-457200" algn="l" rtl="0">
              <a:spcBef>
                <a:spcPts val="0"/>
              </a:spcBef>
              <a:spcAft>
                <a:spcPts val="600"/>
              </a:spcAft>
              <a:buFont typeface="Arial" panose="020B0604020202020204" pitchFamily="34" charset="0"/>
              <a:buChar char="•"/>
            </a:pPr>
            <a:r>
              <a:rPr lang="en-US" sz="2800" b="0" i="0" u="none" strike="noStrike" dirty="0">
                <a:solidFill>
                  <a:schemeClr val="tx1"/>
                </a:solidFill>
                <a:effectLst/>
                <a:latin typeface="Trebuchet MS" panose="020B0703020202090204" pitchFamily="34" charset="0"/>
              </a:rPr>
              <a:t>Lasso Selection - If number of nodes and edges increase, users can zoom to a certain region and pan across the graph</a:t>
            </a:r>
          </a:p>
          <a:p>
            <a:pPr marL="457200" algn="l" rtl="0">
              <a:spcBef>
                <a:spcPts val="0"/>
              </a:spcBef>
              <a:spcAft>
                <a:spcPts val="0"/>
              </a:spcAft>
            </a:pPr>
            <a:r>
              <a:rPr lang="en-US" sz="2800" b="0" i="0" u="sng" strike="noStrike" dirty="0">
                <a:solidFill>
                  <a:srgbClr val="0097A7"/>
                </a:solidFill>
                <a:effectLst/>
                <a:latin typeface="Trebuchet MS" panose="020B0703020202090204" pitchFamily="34" charset="0"/>
                <a:hlinkClick r:id="rId5"/>
              </a:rPr>
              <a:t>https://bl.ocks.org/skokenes/a85800be6d89c76c1ca98493ae777572</a:t>
            </a:r>
            <a:r>
              <a:rPr lang="en-US" sz="2800" b="0" i="0" u="none" strike="noStrike" dirty="0">
                <a:solidFill>
                  <a:srgbClr val="595959"/>
                </a:solidFill>
                <a:effectLst/>
                <a:latin typeface="Trebuchet MS" panose="020B0703020202090204" pitchFamily="34" charset="0"/>
              </a:rPr>
              <a:t> </a:t>
            </a:r>
            <a:endParaRPr lang="en-US" sz="2800" dirty="0"/>
          </a:p>
        </p:txBody>
      </p:sp>
      <p:pic>
        <p:nvPicPr>
          <p:cNvPr id="2054" name="Picture 6">
            <a:extLst>
              <a:ext uri="{FF2B5EF4-FFF2-40B4-BE49-F238E27FC236}">
                <a16:creationId xmlns:a16="http://schemas.microsoft.com/office/drawing/2014/main" id="{2A09D850-4901-E147-8EBF-1EC578B166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2277" y="5498408"/>
            <a:ext cx="1524000" cy="109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9AB255D-3D3D-4A71-8C5F-3B5F6668A1D4}"/>
              </a:ext>
            </a:extLst>
          </p:cNvPr>
          <p:cNvSpPr txBox="1"/>
          <p:nvPr/>
        </p:nvSpPr>
        <p:spPr>
          <a:xfrm>
            <a:off x="-1" y="5268903"/>
            <a:ext cx="12006733" cy="954107"/>
          </a:xfrm>
          <a:prstGeom prst="rect">
            <a:avLst/>
          </a:prstGeom>
          <a:noFill/>
        </p:spPr>
        <p:txBody>
          <a:bodyPr wrap="square">
            <a:spAutoFit/>
          </a:bodyPr>
          <a:lstStyle/>
          <a:p>
            <a:pPr marL="914400" indent="-457200" algn="l" rtl="0">
              <a:spcBef>
                <a:spcPts val="0"/>
              </a:spcBef>
              <a:spcAft>
                <a:spcPts val="1200"/>
              </a:spcAft>
              <a:buFont typeface="Arial" panose="020B0604020202020204" pitchFamily="34" charset="0"/>
              <a:buChar char="•"/>
            </a:pPr>
            <a:r>
              <a:rPr lang="en-US" sz="2800" b="0" i="0" u="none" strike="noStrike" dirty="0">
                <a:solidFill>
                  <a:schemeClr val="tx1"/>
                </a:solidFill>
                <a:effectLst/>
                <a:latin typeface="Trebuchet MS" panose="020B0703020202090204" pitchFamily="34" charset="0"/>
              </a:rPr>
              <a:t>Tooltips - This will help users to get more information about the hovered node</a:t>
            </a:r>
            <a:endParaRPr lang="en-US" sz="2800" dirty="0">
              <a:solidFill>
                <a:schemeClr val="tx1"/>
              </a:solidFill>
            </a:endParaRPr>
          </a:p>
        </p:txBody>
      </p:sp>
    </p:spTree>
    <p:extLst>
      <p:ext uri="{BB962C8B-B14F-4D97-AF65-F5344CB8AC3E}">
        <p14:creationId xmlns:p14="http://schemas.microsoft.com/office/powerpoint/2010/main" val="1166532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8DA4B-EE9C-47A2-B342-F3985B315E9B}"/>
              </a:ext>
            </a:extLst>
          </p:cNvPr>
          <p:cNvSpPr>
            <a:spLocks noGrp="1"/>
          </p:cNvSpPr>
          <p:nvPr>
            <p:ph type="title"/>
          </p:nvPr>
        </p:nvSpPr>
        <p:spPr/>
        <p:txBody>
          <a:bodyPr/>
          <a:lstStyle/>
          <a:p>
            <a:r>
              <a:rPr lang="en-US" dirty="0"/>
              <a:t>Conclusion &amp; Upcoming Tasks</a:t>
            </a:r>
          </a:p>
        </p:txBody>
      </p:sp>
      <p:sp>
        <p:nvSpPr>
          <p:cNvPr id="3" name="Content Placeholder 2">
            <a:extLst>
              <a:ext uri="{FF2B5EF4-FFF2-40B4-BE49-F238E27FC236}">
                <a16:creationId xmlns:a16="http://schemas.microsoft.com/office/drawing/2014/main" id="{316B2E74-9A1F-4449-9E13-1C546267A69B}"/>
              </a:ext>
            </a:extLst>
          </p:cNvPr>
          <p:cNvSpPr>
            <a:spLocks noGrp="1"/>
          </p:cNvSpPr>
          <p:nvPr>
            <p:ph idx="1"/>
          </p:nvPr>
        </p:nvSpPr>
        <p:spPr>
          <a:xfrm>
            <a:off x="365760" y="1005840"/>
            <a:ext cx="5297355" cy="4846320"/>
          </a:xfrm>
        </p:spPr>
        <p:txBody>
          <a:bodyPr>
            <a:normAutofit/>
          </a:bodyPr>
          <a:lstStyle/>
          <a:p>
            <a:endParaRPr lang="en-US" dirty="0"/>
          </a:p>
          <a:p>
            <a:pPr lvl="1"/>
            <a:endParaRPr lang="en-US" dirty="0"/>
          </a:p>
        </p:txBody>
      </p:sp>
      <p:sp>
        <p:nvSpPr>
          <p:cNvPr id="9" name="Content Placeholder 2">
            <a:extLst>
              <a:ext uri="{FF2B5EF4-FFF2-40B4-BE49-F238E27FC236}">
                <a16:creationId xmlns:a16="http://schemas.microsoft.com/office/drawing/2014/main" id="{FF9C0CD7-E3CC-AF4A-9EC3-898A578AA26A}"/>
              </a:ext>
            </a:extLst>
          </p:cNvPr>
          <p:cNvSpPr txBox="1">
            <a:spLocks/>
          </p:cNvSpPr>
          <p:nvPr/>
        </p:nvSpPr>
        <p:spPr bwMode="auto">
          <a:xfrm>
            <a:off x="365126" y="1153477"/>
            <a:ext cx="11430000" cy="52157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sz="2800" kern="0" dirty="0"/>
              <a:t>A better method to replace bad data was identified and implemented</a:t>
            </a:r>
          </a:p>
          <a:p>
            <a:r>
              <a:rPr lang="en-US" sz="2800" kern="0" dirty="0"/>
              <a:t>An intelligent alarming technique to differentiate between bad data and extreme scenarios was developed</a:t>
            </a:r>
          </a:p>
          <a:p>
            <a:r>
              <a:rPr lang="en-US" sz="2800" b="1" kern="0" dirty="0"/>
              <a:t>Next Tasks:</a:t>
            </a:r>
          </a:p>
          <a:p>
            <a:pPr lvl="1"/>
            <a:r>
              <a:rPr lang="en-US" kern="0" dirty="0"/>
              <a:t>Detecting events/network parameters (breaker opening, tracking line impedances)</a:t>
            </a:r>
          </a:p>
          <a:p>
            <a:pPr lvl="1"/>
            <a:r>
              <a:rPr lang="en-US" kern="0" dirty="0"/>
              <a:t>Implementing the presented interface</a:t>
            </a:r>
          </a:p>
        </p:txBody>
      </p:sp>
    </p:spTree>
    <p:extLst>
      <p:ext uri="{BB962C8B-B14F-4D97-AF65-F5344CB8AC3E}">
        <p14:creationId xmlns:p14="http://schemas.microsoft.com/office/powerpoint/2010/main" val="3022170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018E9-38B2-4578-BA04-0951CE64F9B3}"/>
              </a:ext>
            </a:extLst>
          </p:cNvPr>
          <p:cNvSpPr>
            <a:spLocks noGrp="1"/>
          </p:cNvSpPr>
          <p:nvPr>
            <p:ph type="ctrTitle" sz="quarter"/>
          </p:nvPr>
        </p:nvSpPr>
        <p:spPr/>
        <p:txBody>
          <a:bodyPr>
            <a:normAutofit/>
          </a:bodyPr>
          <a:lstStyle/>
          <a:p>
            <a:r>
              <a:rPr lang="en-US" dirty="0"/>
              <a:t>Q&amp;A</a:t>
            </a:r>
            <a:br>
              <a:rPr lang="en-US" dirty="0"/>
            </a:br>
            <a:r>
              <a:rPr lang="en-US" dirty="0"/>
              <a:t>Thank You For Your Time</a:t>
            </a:r>
          </a:p>
        </p:txBody>
      </p:sp>
    </p:spTree>
    <p:extLst>
      <p:ext uri="{BB962C8B-B14F-4D97-AF65-F5344CB8AC3E}">
        <p14:creationId xmlns:p14="http://schemas.microsoft.com/office/powerpoint/2010/main" val="3385635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0523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2" descr="Histogram with a distribution fit - MATLAB histfit">
            <a:extLst>
              <a:ext uri="{FF2B5EF4-FFF2-40B4-BE49-F238E27FC236}">
                <a16:creationId xmlns:a16="http://schemas.microsoft.com/office/drawing/2014/main" id="{A5FB8019-D79E-45A9-A915-B15E5EBB84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6097" y="2908402"/>
            <a:ext cx="1097896" cy="823422"/>
          </a:xfrm>
          <a:prstGeom prst="rect">
            <a:avLst/>
          </a:prstGeom>
          <a:noFill/>
          <a:extLst>
            <a:ext uri="{909E8E84-426E-40DD-AFC4-6F175D3DCCD1}">
              <a14:hiddenFill xmlns:a14="http://schemas.microsoft.com/office/drawing/2010/main">
                <a:solidFill>
                  <a:srgbClr val="FFFFFF"/>
                </a:solidFill>
              </a14:hiddenFill>
            </a:ext>
          </a:extLst>
        </p:spPr>
      </p:pic>
      <p:sp>
        <p:nvSpPr>
          <p:cNvPr id="22" name="标题 26"/>
          <p:cNvSpPr txBox="1">
            <a:spLocks/>
          </p:cNvSpPr>
          <p:nvPr/>
        </p:nvSpPr>
        <p:spPr bwMode="auto">
          <a:xfrm>
            <a:off x="21143" y="190469"/>
            <a:ext cx="12170857" cy="635025"/>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noAutofit/>
          </a:bodyPr>
          <a:lstStyle>
            <a:lvl1pPr algn="r" rtl="0" eaLnBrk="1" fontAlgn="base" hangingPunct="1">
              <a:lnSpc>
                <a:spcPct val="100000"/>
              </a:lnSpc>
              <a:spcBef>
                <a:spcPct val="0"/>
              </a:spcBef>
              <a:spcAft>
                <a:spcPts val="600"/>
              </a:spcAft>
              <a:defRPr sz="3200" b="1">
                <a:solidFill>
                  <a:schemeClr val="tx2"/>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a:lstStyle>
          <a:p>
            <a:pPr algn="l"/>
            <a:r>
              <a:rPr lang="en-US" dirty="0">
                <a:solidFill>
                  <a:schemeClr val="tx1"/>
                </a:solidFill>
              </a:rPr>
              <a:t>Data Driven Real Time State Estimator using Machine Learning for Transmission Systems</a:t>
            </a:r>
            <a:endParaRPr lang="zh-CN" altLang="en-US" dirty="0">
              <a:solidFill>
                <a:schemeClr val="tx1"/>
              </a:solidFill>
            </a:endParaRPr>
          </a:p>
        </p:txBody>
      </p:sp>
      <p:sp>
        <p:nvSpPr>
          <p:cNvPr id="3" name="Content Placeholder 2">
            <a:extLst>
              <a:ext uri="{FF2B5EF4-FFF2-40B4-BE49-F238E27FC236}">
                <a16:creationId xmlns:a16="http://schemas.microsoft.com/office/drawing/2014/main" id="{97D40EF1-0EB4-4D87-931D-5704B11D1FBB}"/>
              </a:ext>
            </a:extLst>
          </p:cNvPr>
          <p:cNvSpPr>
            <a:spLocks noGrp="1"/>
          </p:cNvSpPr>
          <p:nvPr>
            <p:ph idx="1"/>
          </p:nvPr>
        </p:nvSpPr>
        <p:spPr>
          <a:xfrm>
            <a:off x="200027" y="914400"/>
            <a:ext cx="5895974" cy="5943600"/>
          </a:xfrm>
        </p:spPr>
        <p:txBody>
          <a:bodyPr>
            <a:noAutofit/>
          </a:bodyPr>
          <a:lstStyle/>
          <a:p>
            <a:pPr marL="0" indent="0">
              <a:buClr>
                <a:schemeClr val="tx1"/>
              </a:buClr>
              <a:buSzPct val="100000"/>
              <a:buNone/>
            </a:pPr>
            <a:r>
              <a:rPr lang="en-US" sz="2000" b="1" dirty="0">
                <a:solidFill>
                  <a:srgbClr val="002060"/>
                </a:solidFill>
                <a:cs typeface="Times New Roman" panose="02020603050405020304" pitchFamily="18" charset="0"/>
              </a:rPr>
              <a:t>OBJECTIVES:</a:t>
            </a:r>
          </a:p>
          <a:p>
            <a:pPr>
              <a:buClr>
                <a:schemeClr val="tx1"/>
              </a:buClr>
              <a:buSzPct val="100000"/>
              <a:buFont typeface="Wingdings" panose="05000000000000000000" pitchFamily="2" charset="2"/>
              <a:buChar char="§"/>
            </a:pPr>
            <a:r>
              <a:rPr lang="en-US" sz="2000" dirty="0">
                <a:cs typeface="Times New Roman" panose="02020603050405020304" pitchFamily="18" charset="0"/>
              </a:rPr>
              <a:t>Develop a Bayesian state estimator with the following characteristics:</a:t>
            </a:r>
          </a:p>
          <a:p>
            <a:pPr marL="685800" indent="-342900">
              <a:buClr>
                <a:schemeClr val="tx1"/>
              </a:buClr>
              <a:buSzPct val="100000"/>
              <a:buFont typeface="Wingdings" panose="05000000000000000000" pitchFamily="2" charset="2"/>
              <a:buChar char="ü"/>
            </a:pPr>
            <a:r>
              <a:rPr lang="en-US" sz="2000" dirty="0">
                <a:cs typeface="Times New Roman" panose="02020603050405020304" pitchFamily="18" charset="0"/>
              </a:rPr>
              <a:t>Capable of estimating states (complex voltages) in the presence of measurements from topologically unobserved systems</a:t>
            </a:r>
          </a:p>
          <a:p>
            <a:pPr marL="685800" indent="-342900">
              <a:buClr>
                <a:schemeClr val="tx1"/>
              </a:buClr>
              <a:buSzPct val="100000"/>
              <a:buFont typeface="Wingdings" panose="05000000000000000000" pitchFamily="2" charset="2"/>
              <a:buChar char="ü"/>
            </a:pPr>
            <a:r>
              <a:rPr lang="en-US" sz="2000" dirty="0">
                <a:cs typeface="Times New Roman" panose="02020603050405020304" pitchFamily="18" charset="0"/>
              </a:rPr>
              <a:t>Independent of the measurement error distribution</a:t>
            </a:r>
          </a:p>
          <a:p>
            <a:pPr marL="685800" indent="-342900">
              <a:buClr>
                <a:schemeClr val="tx1"/>
              </a:buClr>
              <a:buSzPct val="100000"/>
              <a:buFont typeface="Wingdings" panose="05000000000000000000" pitchFamily="2" charset="2"/>
              <a:buChar char="ü"/>
            </a:pPr>
            <a:r>
              <a:rPr lang="en-US" sz="2000" dirty="0">
                <a:cs typeface="Times New Roman" panose="02020603050405020304" pitchFamily="18" charset="0"/>
              </a:rPr>
              <a:t>Capable of estimating states at the rate of 30 samples per second utilizing time-synchronized measurements as real-time inputs</a:t>
            </a:r>
          </a:p>
          <a:p>
            <a:pPr>
              <a:buClr>
                <a:schemeClr val="tx1"/>
              </a:buClr>
              <a:buSzPct val="100000"/>
              <a:buFont typeface="Wingdings" panose="05000000000000000000" pitchFamily="2" charset="2"/>
              <a:buChar char="§"/>
            </a:pPr>
            <a:r>
              <a:rPr lang="en-US" sz="2000" dirty="0">
                <a:cs typeface="Times New Roman" panose="02020603050405020304" pitchFamily="18" charset="0"/>
              </a:rPr>
              <a:t>Develop approaches to counter bad data and test their robustness against different types of bad/missing data </a:t>
            </a:r>
          </a:p>
          <a:p>
            <a:pPr>
              <a:buClr>
                <a:schemeClr val="tx1"/>
              </a:buClr>
              <a:buSzPct val="100000"/>
              <a:buFont typeface="Wingdings" panose="05000000000000000000" pitchFamily="2" charset="2"/>
              <a:buChar char="§"/>
            </a:pPr>
            <a:r>
              <a:rPr lang="en-US" sz="2000" dirty="0">
                <a:cs typeface="Times New Roman" panose="02020603050405020304" pitchFamily="18" charset="0"/>
              </a:rPr>
              <a:t>Develop ways to update the Machine Learning (ML)-based state estimator in presence of topology changes and system events</a:t>
            </a:r>
          </a:p>
          <a:p>
            <a:pPr marL="0" indent="0">
              <a:buClr>
                <a:schemeClr val="tx1"/>
              </a:buClr>
              <a:buSzPct val="100000"/>
              <a:buNone/>
            </a:pPr>
            <a:endParaRPr lang="en-US" sz="2000" dirty="0">
              <a:cs typeface="Times New Roman" panose="02020603050405020304" pitchFamily="18" charset="0"/>
            </a:endParaRPr>
          </a:p>
          <a:p>
            <a:pPr marL="342900" indent="0">
              <a:buClr>
                <a:schemeClr val="tx1"/>
              </a:buClr>
              <a:buSzPct val="100000"/>
              <a:buNone/>
            </a:pPr>
            <a:endParaRPr lang="en-US" sz="2000" dirty="0">
              <a:cs typeface="Times New Roman" panose="02020603050405020304" pitchFamily="18" charset="0"/>
            </a:endParaRPr>
          </a:p>
          <a:p>
            <a:pPr marL="342900" indent="0">
              <a:buClr>
                <a:schemeClr val="tx1"/>
              </a:buClr>
              <a:buSzPct val="100000"/>
              <a:buNone/>
            </a:pPr>
            <a:endParaRPr lang="en-US" sz="2000" dirty="0">
              <a:cs typeface="Times New Roman" panose="02020603050405020304" pitchFamily="18" charset="0"/>
            </a:endParaRPr>
          </a:p>
          <a:p>
            <a:pPr marL="342900" indent="0">
              <a:buClr>
                <a:schemeClr val="tx1"/>
              </a:buClr>
              <a:buSzPct val="100000"/>
              <a:buNone/>
            </a:pPr>
            <a:endParaRPr lang="en-US" sz="2000" dirty="0">
              <a:cs typeface="Times New Roman" panose="02020603050405020304" pitchFamily="18" charset="0"/>
            </a:endParaRPr>
          </a:p>
          <a:p>
            <a:pPr marL="342900" indent="0">
              <a:buClr>
                <a:schemeClr val="tx1"/>
              </a:buClr>
              <a:buSzPct val="100000"/>
              <a:buNone/>
            </a:pPr>
            <a:endParaRPr lang="en-US" sz="2000" dirty="0">
              <a:cs typeface="Times New Roman" panose="02020603050405020304" pitchFamily="18" charset="0"/>
            </a:endParaRPr>
          </a:p>
          <a:p>
            <a:pPr marL="342900" indent="0">
              <a:buClr>
                <a:schemeClr val="tx1"/>
              </a:buClr>
              <a:buSzPct val="100000"/>
              <a:buNone/>
            </a:pPr>
            <a:endParaRPr lang="en-US" sz="2000" dirty="0">
              <a:cs typeface="Times New Roman" panose="02020603050405020304" pitchFamily="18" charset="0"/>
            </a:endParaRPr>
          </a:p>
          <a:p>
            <a:pPr marL="342900" indent="0">
              <a:buClr>
                <a:schemeClr val="tx1"/>
              </a:buClr>
              <a:buSzPct val="100000"/>
              <a:buNone/>
            </a:pPr>
            <a:endParaRPr lang="en-US" sz="2000" dirty="0">
              <a:cs typeface="Times New Roman" panose="02020603050405020304" pitchFamily="18" charset="0"/>
            </a:endParaRPr>
          </a:p>
          <a:p>
            <a:pPr marL="342900" indent="0">
              <a:buClr>
                <a:schemeClr val="tx1"/>
              </a:buClr>
              <a:buSzPct val="100000"/>
              <a:buNone/>
            </a:pPr>
            <a:endParaRPr lang="en-US" sz="2000" dirty="0">
              <a:cs typeface="Times New Roman" panose="02020603050405020304" pitchFamily="18" charset="0"/>
            </a:endParaRPr>
          </a:p>
          <a:p>
            <a:pPr marL="342900" indent="0">
              <a:buClr>
                <a:schemeClr val="tx1"/>
              </a:buClr>
              <a:buSzPct val="100000"/>
              <a:buNone/>
            </a:pPr>
            <a:endParaRPr lang="en-US" sz="2000"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F091080-EA80-4A92-A0B5-2A948193EC80}"/>
                  </a:ext>
                </a:extLst>
              </p:cNvPr>
              <p:cNvSpPr txBox="1"/>
              <p:nvPr/>
            </p:nvSpPr>
            <p:spPr>
              <a:xfrm>
                <a:off x="6810714" y="5475004"/>
                <a:ext cx="4178131" cy="446532"/>
              </a:xfrm>
              <a:prstGeom prst="rect">
                <a:avLst/>
              </a:prstGeom>
              <a:noFill/>
            </p:spPr>
            <p:txBody>
              <a:bodyPr wrap="none" lIns="0" tIns="0" rIns="0" bIns="0" rtlCol="0">
                <a:spAutoFit/>
              </a:bodyPr>
              <a:lstStyle/>
              <a:p>
                <a14:m>
                  <m:oMath xmlns:m="http://schemas.openxmlformats.org/officeDocument/2006/math">
                    <m:func>
                      <m:funcPr>
                        <m:ctrlPr>
                          <a:rPr lang="en-US" sz="2000" i="1" smtClean="0">
                            <a:latin typeface="Cambria Math" panose="02040503050406030204" pitchFamily="18" charset="0"/>
                          </a:rPr>
                        </m:ctrlPr>
                      </m:funcPr>
                      <m:fName>
                        <m:limLow>
                          <m:limLowPr>
                            <m:ctrlPr>
                              <a:rPr lang="en-US" sz="2000" i="1" smtClean="0">
                                <a:latin typeface="Cambria Math" panose="02040503050406030204" pitchFamily="18" charset="0"/>
                              </a:rPr>
                            </m:ctrlPr>
                          </m:limLowPr>
                          <m:e>
                            <m:r>
                              <m:rPr>
                                <m:sty m:val="p"/>
                              </m:rPr>
                              <a:rPr lang="en-US" sz="2000" i="0" smtClean="0">
                                <a:latin typeface="Cambria Math" panose="02040503050406030204" pitchFamily="18" charset="0"/>
                              </a:rPr>
                              <m:t>min</m:t>
                            </m:r>
                          </m:e>
                          <m:lim>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𝑥</m:t>
                                </m:r>
                              </m:e>
                            </m:acc>
                            <m:r>
                              <a:rPr lang="en-US" sz="2000" b="0" i="1" smtClean="0">
                                <a:latin typeface="Cambria Math" panose="02040503050406030204" pitchFamily="18" charset="0"/>
                              </a:rPr>
                              <m:t>(.)</m:t>
                            </m:r>
                          </m:lim>
                        </m:limLow>
                      </m:fName>
                      <m:e>
                        <m:r>
                          <a:rPr lang="en-US" sz="2000" i="1" smtClean="0">
                            <a:latin typeface="Cambria Math" panose="02040503050406030204" pitchFamily="18" charset="0"/>
                            <a:ea typeface="Cambria Math" panose="02040503050406030204" pitchFamily="18" charset="0"/>
                          </a:rPr>
                          <m:t>𝔼</m:t>
                        </m:r>
                        <m:d>
                          <m:dPr>
                            <m:ctrlPr>
                              <a:rPr lang="en-US" sz="2000" b="0" i="1" smtClean="0">
                                <a:latin typeface="Cambria Math" panose="02040503050406030204" pitchFamily="18" charset="0"/>
                                <a:ea typeface="Cambria Math" panose="02040503050406030204" pitchFamily="18" charset="0"/>
                              </a:rPr>
                            </m:ctrlPr>
                          </m:dPr>
                          <m:e>
                            <m:sSup>
                              <m:sSupPr>
                                <m:ctrlPr>
                                  <a:rPr lang="en-US" sz="2000" b="0" i="1" smtClean="0">
                                    <a:latin typeface="Cambria Math" panose="02040503050406030204" pitchFamily="18" charset="0"/>
                                    <a:ea typeface="Cambria Math" panose="02040503050406030204" pitchFamily="18" charset="0"/>
                                  </a:rPr>
                                </m:ctrlPr>
                              </m:sSupPr>
                              <m:e>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𝑥</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e>
                                    </m:d>
                                  </m:e>
                                </m:d>
                              </m:e>
                              <m:sup>
                                <m:r>
                                  <a:rPr lang="en-US" sz="2000" b="0" i="1" smtClean="0">
                                    <a:latin typeface="Cambria Math" panose="02040503050406030204" pitchFamily="18" charset="0"/>
                                    <a:ea typeface="Cambria Math" panose="02040503050406030204" pitchFamily="18" charset="0"/>
                                  </a:rPr>
                                  <m:t>2</m:t>
                                </m:r>
                              </m:sup>
                            </m:sSup>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𝑥</m:t>
                                </m:r>
                              </m:e>
                            </m:acc>
                          </m:e>
                          <m:sup>
                            <m:r>
                              <a:rPr lang="en-US" sz="2000" b="0" i="1"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𝑧</m:t>
                            </m:r>
                          </m:e>
                        </m:d>
                        <m:r>
                          <a:rPr lang="en-US" sz="2000" b="0" i="1" smtClean="0">
                            <a:latin typeface="Cambria Math" panose="02040503050406030204" pitchFamily="18" charset="0"/>
                            <a:ea typeface="Cambria Math" panose="02040503050406030204" pitchFamily="18" charset="0"/>
                          </a:rPr>
                          <m:t>=</m:t>
                        </m:r>
                      </m:e>
                    </m:func>
                  </m:oMath>
                </a14:m>
                <a:r>
                  <a:rPr lang="en-US" sz="2000" dirty="0">
                    <a:ea typeface="Cambria Math" panose="020405030504060302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𝑧</m:t>
                    </m:r>
                    <m:r>
                      <a:rPr lang="en-US" sz="2000" b="0" i="1" smtClean="0">
                        <a:latin typeface="Cambria Math" panose="02040503050406030204" pitchFamily="18" charset="0"/>
                        <a:ea typeface="Cambria Math" panose="02040503050406030204" pitchFamily="18" charset="0"/>
                      </a:rPr>
                      <m:t>)</m:t>
                    </m:r>
                  </m:oMath>
                </a14:m>
                <a:endParaRPr lang="en-US" sz="2000" dirty="0"/>
              </a:p>
            </p:txBody>
          </p:sp>
        </mc:Choice>
        <mc:Fallback xmlns="">
          <p:sp>
            <p:nvSpPr>
              <p:cNvPr id="8" name="TextBox 7">
                <a:extLst>
                  <a:ext uri="{FF2B5EF4-FFF2-40B4-BE49-F238E27FC236}">
                    <a16:creationId xmlns:a16="http://schemas.microsoft.com/office/drawing/2014/main" id="{6F091080-EA80-4A92-A0B5-2A948193EC80}"/>
                  </a:ext>
                </a:extLst>
              </p:cNvPr>
              <p:cNvSpPr txBox="1">
                <a:spLocks noRot="1" noChangeAspect="1" noMove="1" noResize="1" noEditPoints="1" noAdjustHandles="1" noChangeArrowheads="1" noChangeShapeType="1" noTextEdit="1"/>
              </p:cNvSpPr>
              <p:nvPr/>
            </p:nvSpPr>
            <p:spPr>
              <a:xfrm>
                <a:off x="6810714" y="5475004"/>
                <a:ext cx="4178131" cy="446532"/>
              </a:xfrm>
              <a:prstGeom prst="rect">
                <a:avLst/>
              </a:prstGeom>
              <a:blipFill>
                <a:blip r:embed="rId4"/>
                <a:stretch>
                  <a:fillRect l="-2041" t="-12329" r="-1895" b="-2054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34133C22-79D6-445C-A351-CD99C645A811}"/>
              </a:ext>
            </a:extLst>
          </p:cNvPr>
          <p:cNvCxnSpPr/>
          <p:nvPr/>
        </p:nvCxnSpPr>
        <p:spPr bwMode="auto">
          <a:xfrm>
            <a:off x="10344728" y="4436018"/>
            <a:ext cx="0" cy="967509"/>
          </a:xfrm>
          <a:prstGeom prst="straightConnector1">
            <a:avLst/>
          </a:prstGeom>
          <a:ln>
            <a:solidFill>
              <a:schemeClr val="tx2">
                <a:lumMod val="75000"/>
              </a:schemeClr>
            </a:solidFill>
            <a:prstDash val="dash"/>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B25D0723-733F-4211-B9EB-FB882F043AA0}"/>
              </a:ext>
            </a:extLst>
          </p:cNvPr>
          <p:cNvSpPr txBox="1"/>
          <p:nvPr/>
        </p:nvSpPr>
        <p:spPr>
          <a:xfrm>
            <a:off x="6363364" y="4778804"/>
            <a:ext cx="3926209" cy="408623"/>
          </a:xfrm>
          <a:prstGeom prst="roundRect">
            <a:avLst/>
          </a:prstGeom>
          <a:noFill/>
          <a:ln w="19050">
            <a:solidFill>
              <a:schemeClr val="tx2">
                <a:lumMod val="75000"/>
              </a:schemeClr>
            </a:solidFill>
          </a:ln>
        </p:spPr>
        <p:txBody>
          <a:bodyPr wrap="square" rtlCol="0">
            <a:spAutoFit/>
          </a:bodyPr>
          <a:lstStyle/>
          <a:p>
            <a:pPr algn="l">
              <a:spcBef>
                <a:spcPts val="0"/>
              </a:spcBef>
            </a:pPr>
            <a:r>
              <a:rPr lang="en-US" sz="1800" dirty="0">
                <a:solidFill>
                  <a:schemeClr val="tx1"/>
                </a:solidFill>
                <a:latin typeface="+mn-lt"/>
                <a:cs typeface="Times New Roman" panose="02020603050405020304" pitchFamily="18" charset="0"/>
              </a:rPr>
              <a:t>Approximating conditional expectation</a:t>
            </a:r>
          </a:p>
        </p:txBody>
      </p:sp>
      <p:sp>
        <p:nvSpPr>
          <p:cNvPr id="13" name="Rectangle 12">
            <a:extLst>
              <a:ext uri="{FF2B5EF4-FFF2-40B4-BE49-F238E27FC236}">
                <a16:creationId xmlns:a16="http://schemas.microsoft.com/office/drawing/2014/main" id="{12DBB7E2-2A38-4B45-A314-246739957E7A}"/>
              </a:ext>
            </a:extLst>
          </p:cNvPr>
          <p:cNvSpPr/>
          <p:nvPr/>
        </p:nvSpPr>
        <p:spPr>
          <a:xfrm>
            <a:off x="6302643" y="1963730"/>
            <a:ext cx="1388238" cy="936459"/>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500" dirty="0">
                <a:solidFill>
                  <a:prstClr val="black"/>
                </a:solidFill>
                <a:cs typeface="Times" panose="02020603050405020304" pitchFamily="18" charset="0"/>
              </a:rPr>
              <a:t>Probability distribution fitting from input data</a:t>
            </a:r>
          </a:p>
        </p:txBody>
      </p:sp>
      <p:sp>
        <p:nvSpPr>
          <p:cNvPr id="14" name="Rectangle 13">
            <a:extLst>
              <a:ext uri="{FF2B5EF4-FFF2-40B4-BE49-F238E27FC236}">
                <a16:creationId xmlns:a16="http://schemas.microsoft.com/office/drawing/2014/main" id="{F9F4CE9C-70C4-4FAA-9CE4-9E5F4C147F1B}"/>
              </a:ext>
            </a:extLst>
          </p:cNvPr>
          <p:cNvSpPr/>
          <p:nvPr/>
        </p:nvSpPr>
        <p:spPr>
          <a:xfrm>
            <a:off x="6330636" y="3748251"/>
            <a:ext cx="1319981" cy="673773"/>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500" dirty="0">
                <a:solidFill>
                  <a:prstClr val="black"/>
                </a:solidFill>
                <a:cs typeface="Times New Roman" panose="02020603050405020304" pitchFamily="18" charset="0"/>
              </a:rPr>
              <a:t>Monte Carlo sampling</a:t>
            </a:r>
          </a:p>
        </p:txBody>
      </p:sp>
      <p:sp>
        <p:nvSpPr>
          <p:cNvPr id="15" name="Rectangle 14">
            <a:extLst>
              <a:ext uri="{FF2B5EF4-FFF2-40B4-BE49-F238E27FC236}">
                <a16:creationId xmlns:a16="http://schemas.microsoft.com/office/drawing/2014/main" id="{80A4D71F-007F-46EC-B485-DC71C2DA2140}"/>
              </a:ext>
            </a:extLst>
          </p:cNvPr>
          <p:cNvSpPr/>
          <p:nvPr/>
        </p:nvSpPr>
        <p:spPr>
          <a:xfrm>
            <a:off x="7880596" y="3748251"/>
            <a:ext cx="1319981" cy="673773"/>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500" dirty="0">
                <a:solidFill>
                  <a:prstClr val="black"/>
                </a:solidFill>
                <a:cs typeface="Times New Roman" panose="02020603050405020304" pitchFamily="18" charset="0"/>
              </a:rPr>
              <a:t>Training sample generation</a:t>
            </a:r>
          </a:p>
        </p:txBody>
      </p:sp>
      <p:sp>
        <p:nvSpPr>
          <p:cNvPr id="16" name="Rectangle 15">
            <a:extLst>
              <a:ext uri="{FF2B5EF4-FFF2-40B4-BE49-F238E27FC236}">
                <a16:creationId xmlns:a16="http://schemas.microsoft.com/office/drawing/2014/main" id="{86F4A28F-2DC0-4432-9D15-AFDB09DE3EF4}"/>
              </a:ext>
            </a:extLst>
          </p:cNvPr>
          <p:cNvSpPr/>
          <p:nvPr/>
        </p:nvSpPr>
        <p:spPr>
          <a:xfrm>
            <a:off x="9393645" y="3748250"/>
            <a:ext cx="1636773" cy="673774"/>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500" dirty="0">
                <a:solidFill>
                  <a:prstClr val="black"/>
                </a:solidFill>
                <a:cs typeface="Times New Roman" panose="02020603050405020304" pitchFamily="18" charset="0"/>
              </a:rPr>
              <a:t>Deep neural network (DNN) training</a:t>
            </a:r>
          </a:p>
        </p:txBody>
      </p:sp>
      <p:sp>
        <p:nvSpPr>
          <p:cNvPr id="17" name="Rectangle 16">
            <a:extLst>
              <a:ext uri="{FF2B5EF4-FFF2-40B4-BE49-F238E27FC236}">
                <a16:creationId xmlns:a16="http://schemas.microsoft.com/office/drawing/2014/main" id="{1B84D823-6173-465E-A779-FE6FE733D58A}"/>
              </a:ext>
            </a:extLst>
          </p:cNvPr>
          <p:cNvSpPr/>
          <p:nvPr/>
        </p:nvSpPr>
        <p:spPr>
          <a:xfrm>
            <a:off x="9552042" y="2208803"/>
            <a:ext cx="1319981" cy="683596"/>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dirty="0">
              <a:solidFill>
                <a:prstClr val="black"/>
              </a:solidFill>
              <a:latin typeface="Arial"/>
            </a:endParaRPr>
          </a:p>
        </p:txBody>
      </p:sp>
      <p:cxnSp>
        <p:nvCxnSpPr>
          <p:cNvPr id="18" name="Straight Arrow Connector 17">
            <a:extLst>
              <a:ext uri="{FF2B5EF4-FFF2-40B4-BE49-F238E27FC236}">
                <a16:creationId xmlns:a16="http://schemas.microsoft.com/office/drawing/2014/main" id="{E61BDA2D-818B-484E-ABBC-CA4423C0D6EF}"/>
              </a:ext>
            </a:extLst>
          </p:cNvPr>
          <p:cNvCxnSpPr>
            <a:cxnSpLocks/>
            <a:stCxn id="13" idx="2"/>
            <a:endCxn id="14" idx="0"/>
          </p:cNvCxnSpPr>
          <p:nvPr/>
        </p:nvCxnSpPr>
        <p:spPr>
          <a:xfrm flipH="1">
            <a:off x="6990627" y="2900189"/>
            <a:ext cx="6135" cy="8480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76EEA922-D0E7-42F5-A5E6-AA9DD7C5A463}"/>
              </a:ext>
            </a:extLst>
          </p:cNvPr>
          <p:cNvCxnSpPr>
            <a:cxnSpLocks/>
            <a:stCxn id="14" idx="3"/>
            <a:endCxn id="15" idx="1"/>
          </p:cNvCxnSpPr>
          <p:nvPr/>
        </p:nvCxnSpPr>
        <p:spPr>
          <a:xfrm>
            <a:off x="7650617" y="4085138"/>
            <a:ext cx="22997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1AD947E8-89D5-4F1D-AEB6-0610DF865753}"/>
              </a:ext>
            </a:extLst>
          </p:cNvPr>
          <p:cNvCxnSpPr>
            <a:cxnSpLocks/>
            <a:stCxn id="15" idx="3"/>
            <a:endCxn id="16" idx="1"/>
          </p:cNvCxnSpPr>
          <p:nvPr/>
        </p:nvCxnSpPr>
        <p:spPr>
          <a:xfrm flipV="1">
            <a:off x="9200577" y="4085137"/>
            <a:ext cx="193068"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78B69C44-AE24-4412-9FAB-2C20A2AFC0BE}"/>
              </a:ext>
            </a:extLst>
          </p:cNvPr>
          <p:cNvCxnSpPr>
            <a:cxnSpLocks/>
            <a:stCxn id="16" idx="0"/>
            <a:endCxn id="17" idx="2"/>
          </p:cNvCxnSpPr>
          <p:nvPr/>
        </p:nvCxnSpPr>
        <p:spPr>
          <a:xfrm flipV="1">
            <a:off x="10212032" y="2892399"/>
            <a:ext cx="1" cy="8558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9EA8AFF5-E6CD-47BF-B93C-D3ED8AD1667F}"/>
              </a:ext>
            </a:extLst>
          </p:cNvPr>
          <p:cNvSpPr txBox="1"/>
          <p:nvPr/>
        </p:nvSpPr>
        <p:spPr>
          <a:xfrm>
            <a:off x="10228076" y="3208664"/>
            <a:ext cx="1636773" cy="461665"/>
          </a:xfrm>
          <a:prstGeom prst="rect">
            <a:avLst/>
          </a:prstGeom>
          <a:noFill/>
        </p:spPr>
        <p:txBody>
          <a:bodyPr wrap="square" rtlCol="0">
            <a:spAutoFit/>
          </a:bodyPr>
          <a:lstStyle/>
          <a:p>
            <a:pPr defTabSz="457200"/>
            <a:r>
              <a:rPr lang="en-US" sz="1200" dirty="0">
                <a:solidFill>
                  <a:prstClr val="black"/>
                </a:solidFill>
                <a:latin typeface="+mn-lt"/>
                <a:cs typeface="Times New Roman" panose="02020603050405020304" pitchFamily="18" charset="0"/>
              </a:rPr>
              <a:t>Optimized DNN parameters</a:t>
            </a:r>
          </a:p>
        </p:txBody>
      </p:sp>
      <p:cxnSp>
        <p:nvCxnSpPr>
          <p:cNvPr id="24" name="Straight Arrow Connector 23">
            <a:extLst>
              <a:ext uri="{FF2B5EF4-FFF2-40B4-BE49-F238E27FC236}">
                <a16:creationId xmlns:a16="http://schemas.microsoft.com/office/drawing/2014/main" id="{43CF824D-C1B5-4BDC-B753-6C74A2E8ACAD}"/>
              </a:ext>
            </a:extLst>
          </p:cNvPr>
          <p:cNvCxnSpPr>
            <a:cxnSpLocks/>
            <a:endCxn id="17" idx="1"/>
          </p:cNvCxnSpPr>
          <p:nvPr/>
        </p:nvCxnSpPr>
        <p:spPr>
          <a:xfrm>
            <a:off x="8550292" y="2550601"/>
            <a:ext cx="100175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B38BD597-B960-44EB-B040-02E1D44C4FE9}"/>
              </a:ext>
            </a:extLst>
          </p:cNvPr>
          <p:cNvSpPr txBox="1"/>
          <p:nvPr/>
        </p:nvSpPr>
        <p:spPr>
          <a:xfrm>
            <a:off x="8439748" y="2576422"/>
            <a:ext cx="1186857" cy="461665"/>
          </a:xfrm>
          <a:prstGeom prst="rect">
            <a:avLst/>
          </a:prstGeom>
          <a:noFill/>
        </p:spPr>
        <p:txBody>
          <a:bodyPr wrap="square" rtlCol="0">
            <a:spAutoFit/>
          </a:bodyPr>
          <a:lstStyle/>
          <a:p>
            <a:pPr defTabSz="457200"/>
            <a:r>
              <a:rPr lang="en-US" sz="1200" dirty="0">
                <a:solidFill>
                  <a:prstClr val="black"/>
                </a:solidFill>
                <a:latin typeface="+mn-lt"/>
                <a:cs typeface="Times New Roman" panose="02020603050405020304" pitchFamily="18" charset="0"/>
              </a:rPr>
              <a:t>Real-time PMU measurements</a:t>
            </a:r>
          </a:p>
        </p:txBody>
      </p:sp>
      <p:cxnSp>
        <p:nvCxnSpPr>
          <p:cNvPr id="26" name="Straight Arrow Connector 25">
            <a:extLst>
              <a:ext uri="{FF2B5EF4-FFF2-40B4-BE49-F238E27FC236}">
                <a16:creationId xmlns:a16="http://schemas.microsoft.com/office/drawing/2014/main" id="{7ECAB99B-1F6D-4472-AF9C-6DC1788B508E}"/>
              </a:ext>
            </a:extLst>
          </p:cNvPr>
          <p:cNvCxnSpPr>
            <a:cxnSpLocks/>
            <a:stCxn id="17" idx="3"/>
          </p:cNvCxnSpPr>
          <p:nvPr/>
        </p:nvCxnSpPr>
        <p:spPr>
          <a:xfrm>
            <a:off x="10872023" y="2550601"/>
            <a:ext cx="58542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 name="TextBox 26">
            <a:extLst>
              <a:ext uri="{FF2B5EF4-FFF2-40B4-BE49-F238E27FC236}">
                <a16:creationId xmlns:a16="http://schemas.microsoft.com/office/drawing/2014/main" id="{A8DEEA09-838F-4C55-AFEB-FACC9012C622}"/>
              </a:ext>
            </a:extLst>
          </p:cNvPr>
          <p:cNvSpPr txBox="1"/>
          <p:nvPr/>
        </p:nvSpPr>
        <p:spPr>
          <a:xfrm>
            <a:off x="10798486" y="2585581"/>
            <a:ext cx="1259537" cy="276999"/>
          </a:xfrm>
          <a:prstGeom prst="rect">
            <a:avLst/>
          </a:prstGeom>
          <a:noFill/>
        </p:spPr>
        <p:txBody>
          <a:bodyPr wrap="square" rtlCol="0">
            <a:spAutoFit/>
          </a:bodyPr>
          <a:lstStyle/>
          <a:p>
            <a:pPr defTabSz="457200"/>
            <a:r>
              <a:rPr lang="en-US" sz="1200" dirty="0">
                <a:solidFill>
                  <a:prstClr val="black"/>
                </a:solidFill>
                <a:latin typeface="+mn-lt"/>
                <a:cs typeface="Times New Roman" panose="02020603050405020304" pitchFamily="18" charset="0"/>
              </a:rPr>
              <a:t>State Estimates</a:t>
            </a:r>
          </a:p>
        </p:txBody>
      </p:sp>
      <p:sp>
        <p:nvSpPr>
          <p:cNvPr id="28" name="Rectangle 27">
            <a:extLst>
              <a:ext uri="{FF2B5EF4-FFF2-40B4-BE49-F238E27FC236}">
                <a16:creationId xmlns:a16="http://schemas.microsoft.com/office/drawing/2014/main" id="{70093D0B-9E69-43B4-BD13-EEFB02FDAF60}"/>
              </a:ext>
            </a:extLst>
          </p:cNvPr>
          <p:cNvSpPr/>
          <p:nvPr/>
        </p:nvSpPr>
        <p:spPr>
          <a:xfrm>
            <a:off x="6234545" y="1604449"/>
            <a:ext cx="5757428" cy="2951017"/>
          </a:xfrm>
          <a:prstGeom prst="rect">
            <a:avLst/>
          </a:prstGeom>
          <a:noFill/>
          <a:ln w="12700">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latin typeface="Arial"/>
            </a:endParaRPr>
          </a:p>
        </p:txBody>
      </p:sp>
      <p:sp>
        <p:nvSpPr>
          <p:cNvPr id="29" name="Rectangle 28">
            <a:extLst>
              <a:ext uri="{FF2B5EF4-FFF2-40B4-BE49-F238E27FC236}">
                <a16:creationId xmlns:a16="http://schemas.microsoft.com/office/drawing/2014/main" id="{AF500325-5165-424A-9054-2139B9E2D9A9}"/>
              </a:ext>
            </a:extLst>
          </p:cNvPr>
          <p:cNvSpPr/>
          <p:nvPr/>
        </p:nvSpPr>
        <p:spPr>
          <a:xfrm>
            <a:off x="8418089" y="1610948"/>
            <a:ext cx="3573884" cy="1580382"/>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latin typeface="Arial"/>
            </a:endParaRPr>
          </a:p>
        </p:txBody>
      </p:sp>
      <p:sp>
        <p:nvSpPr>
          <p:cNvPr id="30" name="TextBox 29">
            <a:extLst>
              <a:ext uri="{FF2B5EF4-FFF2-40B4-BE49-F238E27FC236}">
                <a16:creationId xmlns:a16="http://schemas.microsoft.com/office/drawing/2014/main" id="{3FB1F785-B988-485C-86C9-FB9C642BC72A}"/>
              </a:ext>
            </a:extLst>
          </p:cNvPr>
          <p:cNvSpPr txBox="1"/>
          <p:nvPr/>
        </p:nvSpPr>
        <p:spPr>
          <a:xfrm>
            <a:off x="6423701" y="1639526"/>
            <a:ext cx="1805232" cy="30777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defTabSz="457200"/>
            <a:r>
              <a:rPr lang="en-US" sz="1400" b="1" dirty="0">
                <a:solidFill>
                  <a:prstClr val="white"/>
                </a:solidFill>
                <a:cs typeface="Times New Roman" panose="02020603050405020304" pitchFamily="18" charset="0"/>
              </a:rPr>
              <a:t>Offline Learning</a:t>
            </a:r>
          </a:p>
        </p:txBody>
      </p:sp>
      <p:sp>
        <p:nvSpPr>
          <p:cNvPr id="31" name="TextBox 30">
            <a:extLst>
              <a:ext uri="{FF2B5EF4-FFF2-40B4-BE49-F238E27FC236}">
                <a16:creationId xmlns:a16="http://schemas.microsoft.com/office/drawing/2014/main" id="{33C6EB61-787F-4775-89F1-C9F5FEB1D401}"/>
              </a:ext>
            </a:extLst>
          </p:cNvPr>
          <p:cNvSpPr txBox="1"/>
          <p:nvPr/>
        </p:nvSpPr>
        <p:spPr>
          <a:xfrm>
            <a:off x="8934945" y="1633350"/>
            <a:ext cx="2248549" cy="30777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defTabSz="457200"/>
            <a:r>
              <a:rPr lang="en-US" sz="1400" b="1" dirty="0">
                <a:solidFill>
                  <a:prstClr val="white"/>
                </a:solidFill>
                <a:cs typeface="Times New Roman" panose="02020603050405020304" pitchFamily="18" charset="0"/>
              </a:rPr>
              <a:t>Online Implementation</a:t>
            </a:r>
          </a:p>
        </p:txBody>
      </p:sp>
      <p:pic>
        <p:nvPicPr>
          <p:cNvPr id="32" name="Picture 31">
            <a:extLst>
              <a:ext uri="{FF2B5EF4-FFF2-40B4-BE49-F238E27FC236}">
                <a16:creationId xmlns:a16="http://schemas.microsoft.com/office/drawing/2014/main" id="{C105AA74-370C-4AD9-80EE-E4ECDE391CED}"/>
              </a:ext>
            </a:extLst>
          </p:cNvPr>
          <p:cNvPicPr>
            <a:picLocks noChangeAspect="1"/>
          </p:cNvPicPr>
          <p:nvPr/>
        </p:nvPicPr>
        <p:blipFill>
          <a:blip r:embed="rId5"/>
          <a:stretch>
            <a:fillRect/>
          </a:stretch>
        </p:blipFill>
        <p:spPr>
          <a:xfrm>
            <a:off x="9667350" y="2235678"/>
            <a:ext cx="1072572" cy="632025"/>
          </a:xfrm>
          <a:prstGeom prst="rect">
            <a:avLst/>
          </a:prstGeom>
        </p:spPr>
      </p:pic>
    </p:spTree>
    <p:extLst>
      <p:ext uri="{BB962C8B-B14F-4D97-AF65-F5344CB8AC3E}">
        <p14:creationId xmlns:p14="http://schemas.microsoft.com/office/powerpoint/2010/main" val="2203019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6"/>
          <p:cNvSpPr txBox="1">
            <a:spLocks/>
          </p:cNvSpPr>
          <p:nvPr/>
        </p:nvSpPr>
        <p:spPr bwMode="auto">
          <a:xfrm>
            <a:off x="21143" y="253532"/>
            <a:ext cx="12170857" cy="635025"/>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noAutofit/>
          </a:bodyPr>
          <a:lstStyle>
            <a:lvl1pPr algn="r" rtl="0" eaLnBrk="1" fontAlgn="base" hangingPunct="1">
              <a:lnSpc>
                <a:spcPct val="100000"/>
              </a:lnSpc>
              <a:spcBef>
                <a:spcPct val="0"/>
              </a:spcBef>
              <a:spcAft>
                <a:spcPts val="600"/>
              </a:spcAft>
              <a:defRPr sz="3200" b="1">
                <a:solidFill>
                  <a:schemeClr val="tx2"/>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a:lstStyle>
          <a:p>
            <a:pPr algn="l"/>
            <a:r>
              <a:rPr lang="en-US" dirty="0">
                <a:solidFill>
                  <a:schemeClr val="tx1"/>
                </a:solidFill>
              </a:rPr>
              <a:t>Data Driven Real Time State Estimator using Machine Learning for Transmission Systems</a:t>
            </a:r>
            <a:endParaRPr lang="zh-CN" altLang="en-US" dirty="0">
              <a:solidFill>
                <a:schemeClr val="tx1"/>
              </a:solidFill>
            </a:endParaRPr>
          </a:p>
        </p:txBody>
      </p:sp>
      <p:graphicFrame>
        <p:nvGraphicFramePr>
          <p:cNvPr id="26" name="Table 25">
            <a:extLst>
              <a:ext uri="{FF2B5EF4-FFF2-40B4-BE49-F238E27FC236}">
                <a16:creationId xmlns:a16="http://schemas.microsoft.com/office/drawing/2014/main" id="{00D54E78-C01B-47B0-A963-F468EE6DD77F}"/>
              </a:ext>
            </a:extLst>
          </p:cNvPr>
          <p:cNvGraphicFramePr>
            <a:graphicFrameLocks noGrp="1"/>
          </p:cNvGraphicFramePr>
          <p:nvPr>
            <p:extLst>
              <p:ext uri="{D42A27DB-BD31-4B8C-83A1-F6EECF244321}">
                <p14:modId xmlns:p14="http://schemas.microsoft.com/office/powerpoint/2010/main" val="1556446630"/>
              </p:ext>
            </p:extLst>
          </p:nvPr>
        </p:nvGraphicFramePr>
        <p:xfrm>
          <a:off x="385666" y="1607257"/>
          <a:ext cx="11396759" cy="4708171"/>
        </p:xfrm>
        <a:graphic>
          <a:graphicData uri="http://schemas.openxmlformats.org/drawingml/2006/table">
            <a:tbl>
              <a:tblPr firstRow="1" firstCol="1" bandRow="1">
                <a:tableStyleId>{5C22544A-7EE6-4342-B048-85BDC9FD1C3A}</a:tableStyleId>
              </a:tblPr>
              <a:tblGrid>
                <a:gridCol w="823318">
                  <a:extLst>
                    <a:ext uri="{9D8B030D-6E8A-4147-A177-3AD203B41FA5}">
                      <a16:colId xmlns:a16="http://schemas.microsoft.com/office/drawing/2014/main" val="1727339983"/>
                    </a:ext>
                  </a:extLst>
                </a:gridCol>
                <a:gridCol w="4496491">
                  <a:extLst>
                    <a:ext uri="{9D8B030D-6E8A-4147-A177-3AD203B41FA5}">
                      <a16:colId xmlns:a16="http://schemas.microsoft.com/office/drawing/2014/main" val="3860871094"/>
                    </a:ext>
                  </a:extLst>
                </a:gridCol>
                <a:gridCol w="1733550">
                  <a:extLst>
                    <a:ext uri="{9D8B030D-6E8A-4147-A177-3AD203B41FA5}">
                      <a16:colId xmlns:a16="http://schemas.microsoft.com/office/drawing/2014/main" val="1215535523"/>
                    </a:ext>
                  </a:extLst>
                </a:gridCol>
                <a:gridCol w="1419225">
                  <a:extLst>
                    <a:ext uri="{9D8B030D-6E8A-4147-A177-3AD203B41FA5}">
                      <a16:colId xmlns:a16="http://schemas.microsoft.com/office/drawing/2014/main" val="3520516054"/>
                    </a:ext>
                  </a:extLst>
                </a:gridCol>
                <a:gridCol w="1438275">
                  <a:extLst>
                    <a:ext uri="{9D8B030D-6E8A-4147-A177-3AD203B41FA5}">
                      <a16:colId xmlns:a16="http://schemas.microsoft.com/office/drawing/2014/main" val="1139385584"/>
                    </a:ext>
                  </a:extLst>
                </a:gridCol>
                <a:gridCol w="1485900">
                  <a:extLst>
                    <a:ext uri="{9D8B030D-6E8A-4147-A177-3AD203B41FA5}">
                      <a16:colId xmlns:a16="http://schemas.microsoft.com/office/drawing/2014/main" val="1698675892"/>
                    </a:ext>
                  </a:extLst>
                </a:gridCol>
              </a:tblGrid>
              <a:tr h="847945">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dirty="0">
                          <a:effectLst/>
                          <a:latin typeface="+mn-lt"/>
                          <a:cs typeface="Times" panose="02020603050405020304" pitchFamily="18" charset="0"/>
                        </a:rPr>
                        <a:t>Task</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algn="ctr">
                        <a:lnSpc>
                          <a:spcPct val="107000"/>
                        </a:lnSpc>
                        <a:spcBef>
                          <a:spcPts val="0"/>
                        </a:spcBef>
                        <a:spcAft>
                          <a:spcPts val="0"/>
                        </a:spcAft>
                      </a:pPr>
                      <a:r>
                        <a:rPr lang="en-US" sz="2000" dirty="0">
                          <a:effectLst/>
                          <a:latin typeface="+mn-lt"/>
                          <a:cs typeface="Times" panose="02020603050405020304" pitchFamily="18" charset="0"/>
                        </a:rPr>
                        <a:t>Topic</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algn="ctr">
                        <a:lnSpc>
                          <a:spcPct val="107000"/>
                        </a:lnSpc>
                        <a:spcBef>
                          <a:spcPts val="0"/>
                        </a:spcBef>
                        <a:spcAft>
                          <a:spcPts val="0"/>
                        </a:spcAft>
                      </a:pPr>
                      <a:r>
                        <a:rPr lang="en-US" sz="2000" dirty="0">
                          <a:effectLst/>
                          <a:latin typeface="+mn-lt"/>
                          <a:ea typeface="Calibri" panose="020F0502020204030204" pitchFamily="34" charset="0"/>
                          <a:cs typeface="Times" panose="02020603050405020304" pitchFamily="18" charset="0"/>
                        </a:rPr>
                        <a:t>Due Date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algn="ctr">
                        <a:lnSpc>
                          <a:spcPct val="107000"/>
                        </a:lnSpc>
                        <a:spcBef>
                          <a:spcPts val="0"/>
                        </a:spcBef>
                        <a:spcAft>
                          <a:spcPts val="0"/>
                        </a:spcAft>
                      </a:pPr>
                      <a:r>
                        <a:rPr lang="en-US" sz="2000" dirty="0">
                          <a:effectLst/>
                          <a:latin typeface="+mn-lt"/>
                          <a:cs typeface="Times" panose="02020603050405020304" pitchFamily="18" charset="0"/>
                        </a:rPr>
                        <a:t>Oct.-Feb.</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algn="ctr">
                        <a:lnSpc>
                          <a:spcPct val="107000"/>
                        </a:lnSpc>
                        <a:spcBef>
                          <a:spcPts val="0"/>
                        </a:spcBef>
                        <a:spcAft>
                          <a:spcPts val="0"/>
                        </a:spcAft>
                      </a:pPr>
                      <a:r>
                        <a:rPr lang="en-US" sz="2000" dirty="0">
                          <a:effectLst/>
                          <a:latin typeface="+mn-lt"/>
                          <a:cs typeface="Times" panose="02020603050405020304" pitchFamily="18" charset="0"/>
                        </a:rPr>
                        <a:t>Mar.-Jul.</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algn="ctr">
                        <a:lnSpc>
                          <a:spcPct val="107000"/>
                        </a:lnSpc>
                        <a:spcBef>
                          <a:spcPts val="0"/>
                        </a:spcBef>
                        <a:spcAft>
                          <a:spcPts val="0"/>
                        </a:spcAft>
                      </a:pPr>
                      <a:r>
                        <a:rPr lang="en-US" sz="2000" dirty="0">
                          <a:effectLst/>
                          <a:latin typeface="+mn-lt"/>
                          <a:cs typeface="Times" panose="02020603050405020304" pitchFamily="18" charset="0"/>
                        </a:rPr>
                        <a:t>Aug.-Nov.</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142059837"/>
                  </a:ext>
                </a:extLst>
              </a:tr>
              <a:tr h="925872">
                <a:tc>
                  <a:txBody>
                    <a:bodyPr/>
                    <a:lstStyle/>
                    <a:p>
                      <a:pPr marL="0" marR="0" algn="ctr">
                        <a:lnSpc>
                          <a:spcPct val="107000"/>
                        </a:lnSpc>
                        <a:spcBef>
                          <a:spcPts val="0"/>
                        </a:spcBef>
                        <a:spcAft>
                          <a:spcPts val="0"/>
                        </a:spcAft>
                      </a:pPr>
                      <a:r>
                        <a:rPr lang="en-US" sz="2000" dirty="0">
                          <a:effectLst/>
                          <a:latin typeface="+mn-lt"/>
                          <a:cs typeface="Times" panose="02020603050405020304" pitchFamily="18" charset="0"/>
                        </a:rPr>
                        <a:t>1</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a:spcBef>
                          <a:spcPts val="0"/>
                        </a:spcBef>
                      </a:pPr>
                      <a:r>
                        <a:rPr lang="en-US" sz="2000" dirty="0">
                          <a:solidFill>
                            <a:schemeClr val="tx1"/>
                          </a:solidFill>
                          <a:latin typeface="+mn-lt"/>
                          <a:cs typeface="Times New Roman" panose="02020603050405020304" pitchFamily="18" charset="0"/>
                        </a:rPr>
                        <a:t>Machine Learning Model Development for State Estimation</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Bef>
                          <a:spcPts val="0"/>
                        </a:spcBef>
                      </a:pPr>
                      <a:r>
                        <a:rPr lang="en-US" sz="2000" dirty="0">
                          <a:solidFill>
                            <a:schemeClr val="tx1"/>
                          </a:solidFill>
                          <a:latin typeface="+mn-lt"/>
                          <a:cs typeface="Times New Roman" panose="02020603050405020304" pitchFamily="18" charset="0"/>
                        </a:rPr>
                        <a:t>Feb. 28, 2021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just">
                        <a:lnSpc>
                          <a:spcPct val="107000"/>
                        </a:lnSpc>
                        <a:spcBef>
                          <a:spcPts val="0"/>
                        </a:spcBef>
                        <a:spcAft>
                          <a:spcPts val="0"/>
                        </a:spcAft>
                      </a:pPr>
                      <a:r>
                        <a:rPr lang="en-US" sz="2000" dirty="0">
                          <a:effectLst/>
                          <a:highlight>
                            <a:srgbClr val="D3D3D3"/>
                          </a:highlight>
                          <a:latin typeface="+mn-lt"/>
                          <a:cs typeface="Times" panose="02020603050405020304" pitchFamily="18" charset="0"/>
                        </a:rPr>
                        <a:t> </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algn="just">
                        <a:lnSpc>
                          <a:spcPct val="107000"/>
                        </a:lnSpc>
                        <a:spcBef>
                          <a:spcPts val="0"/>
                        </a:spcBef>
                        <a:spcAft>
                          <a:spcPts val="0"/>
                        </a:spcAft>
                      </a:pPr>
                      <a:r>
                        <a:rPr lang="en-US" sz="2000" dirty="0">
                          <a:effectLst/>
                          <a:latin typeface="+mn-lt"/>
                          <a:cs typeface="Times" panose="02020603050405020304" pitchFamily="18" charset="0"/>
                        </a:rPr>
                        <a:t> </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just">
                        <a:lnSpc>
                          <a:spcPct val="107000"/>
                        </a:lnSpc>
                        <a:spcBef>
                          <a:spcPts val="0"/>
                        </a:spcBef>
                        <a:spcAft>
                          <a:spcPts val="0"/>
                        </a:spcAft>
                      </a:pPr>
                      <a:r>
                        <a:rPr lang="en-US" sz="2000" dirty="0">
                          <a:effectLst/>
                          <a:latin typeface="+mn-lt"/>
                          <a:cs typeface="Times" panose="02020603050405020304" pitchFamily="18" charset="0"/>
                        </a:rPr>
                        <a:t> </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35662998"/>
                  </a:ext>
                </a:extLst>
              </a:tr>
              <a:tr h="1015716">
                <a:tc>
                  <a:txBody>
                    <a:bodyPr/>
                    <a:lstStyle/>
                    <a:p>
                      <a:pPr marL="0" marR="0" algn="ctr">
                        <a:lnSpc>
                          <a:spcPct val="107000"/>
                        </a:lnSpc>
                        <a:spcBef>
                          <a:spcPts val="0"/>
                        </a:spcBef>
                        <a:spcAft>
                          <a:spcPts val="0"/>
                        </a:spcAft>
                      </a:pPr>
                      <a:r>
                        <a:rPr lang="en-US" sz="2000" dirty="0">
                          <a:effectLst/>
                          <a:latin typeface="+mn-lt"/>
                          <a:cs typeface="Times" panose="02020603050405020304" pitchFamily="18" charset="0"/>
                        </a:rPr>
                        <a:t>2</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algn="l">
                        <a:lnSpc>
                          <a:spcPct val="107000"/>
                        </a:lnSpc>
                        <a:spcBef>
                          <a:spcPts val="0"/>
                        </a:spcBef>
                        <a:spcAft>
                          <a:spcPts val="0"/>
                        </a:spcAft>
                      </a:pPr>
                      <a:r>
                        <a:rPr lang="en-US" sz="2000" dirty="0">
                          <a:solidFill>
                            <a:schemeClr val="tx1"/>
                          </a:solidFill>
                          <a:latin typeface="+mn-lt"/>
                          <a:cs typeface="Times New Roman" panose="02020603050405020304" pitchFamily="18" charset="0"/>
                        </a:rPr>
                        <a:t>Machine Learning Based State Estimation with Limited Number of PMUs </a:t>
                      </a:r>
                      <a:endParaRPr lang="en-US" sz="2000" b="0" i="0" dirty="0">
                        <a:solidFill>
                          <a:schemeClr val="tx1"/>
                        </a:solidFill>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US" sz="2000" dirty="0">
                          <a:solidFill>
                            <a:schemeClr val="tx1"/>
                          </a:solidFill>
                          <a:latin typeface="+mn-lt"/>
                          <a:cs typeface="Times New Roman" panose="02020603050405020304" pitchFamily="18" charset="0"/>
                        </a:rPr>
                        <a:t>Jul. 30, 2021</a:t>
                      </a:r>
                      <a:endParaRPr lang="en-US" sz="2000" b="0" i="0" dirty="0">
                        <a:solidFill>
                          <a:schemeClr val="tx1"/>
                        </a:solidFill>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just">
                        <a:lnSpc>
                          <a:spcPct val="107000"/>
                        </a:lnSpc>
                        <a:spcBef>
                          <a:spcPts val="0"/>
                        </a:spcBef>
                        <a:spcAft>
                          <a:spcPts val="0"/>
                        </a:spcAft>
                      </a:pPr>
                      <a:r>
                        <a:rPr lang="en-US" sz="2000" dirty="0">
                          <a:effectLst/>
                          <a:latin typeface="+mn-lt"/>
                          <a:cs typeface="Times" panose="02020603050405020304" pitchFamily="18" charset="0"/>
                        </a:rPr>
                        <a:t> </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just">
                        <a:lnSpc>
                          <a:spcPct val="107000"/>
                        </a:lnSpc>
                        <a:spcBef>
                          <a:spcPts val="0"/>
                        </a:spcBef>
                        <a:spcAft>
                          <a:spcPts val="0"/>
                        </a:spcAft>
                      </a:pPr>
                      <a:r>
                        <a:rPr lang="en-US" sz="2000" dirty="0">
                          <a:effectLst/>
                          <a:latin typeface="+mn-lt"/>
                          <a:cs typeface="Times" panose="02020603050405020304" pitchFamily="18" charset="0"/>
                        </a:rPr>
                        <a:t> </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algn="just">
                        <a:lnSpc>
                          <a:spcPct val="107000"/>
                        </a:lnSpc>
                        <a:spcBef>
                          <a:spcPts val="0"/>
                        </a:spcBef>
                        <a:spcAft>
                          <a:spcPts val="0"/>
                        </a:spcAft>
                      </a:pPr>
                      <a:r>
                        <a:rPr lang="en-US" sz="2000" dirty="0">
                          <a:effectLst/>
                          <a:latin typeface="+mn-lt"/>
                          <a:cs typeface="Times" panose="02020603050405020304" pitchFamily="18" charset="0"/>
                        </a:rPr>
                        <a:t> </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92110845"/>
                  </a:ext>
                </a:extLst>
              </a:tr>
              <a:tr h="954708">
                <a:tc>
                  <a:txBody>
                    <a:bodyPr/>
                    <a:lstStyle/>
                    <a:p>
                      <a:pPr marL="0" marR="0" algn="ctr">
                        <a:lnSpc>
                          <a:spcPct val="107000"/>
                        </a:lnSpc>
                        <a:spcBef>
                          <a:spcPts val="0"/>
                        </a:spcBef>
                        <a:spcAft>
                          <a:spcPts val="0"/>
                        </a:spcAft>
                      </a:pPr>
                      <a:r>
                        <a:rPr lang="en-US" sz="2000" dirty="0">
                          <a:effectLst/>
                          <a:latin typeface="+mn-lt"/>
                          <a:cs typeface="Times" panose="02020603050405020304" pitchFamily="18" charset="0"/>
                        </a:rPr>
                        <a:t>3</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algn="l">
                        <a:lnSpc>
                          <a:spcPct val="107000"/>
                        </a:lnSpc>
                        <a:spcBef>
                          <a:spcPts val="0"/>
                        </a:spcBef>
                        <a:spcAft>
                          <a:spcPts val="0"/>
                        </a:spcAft>
                      </a:pPr>
                      <a:r>
                        <a:rPr lang="en-US" sz="2000" dirty="0">
                          <a:solidFill>
                            <a:schemeClr val="tx1"/>
                          </a:solidFill>
                          <a:latin typeface="+mn-lt"/>
                          <a:cs typeface="Times New Roman" panose="02020603050405020304" pitchFamily="18" charset="0"/>
                        </a:rPr>
                        <a:t>Machine Learning Based State Estimation with Missing and Bad Data</a:t>
                      </a:r>
                      <a:endParaRPr lang="en-US" sz="2000" b="0" i="0" dirty="0">
                        <a:solidFill>
                          <a:schemeClr val="tx1"/>
                        </a:solidFill>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US" sz="2000" dirty="0">
                          <a:solidFill>
                            <a:schemeClr val="tx1"/>
                          </a:solidFill>
                          <a:latin typeface="+mn-lt"/>
                          <a:cs typeface="Times New Roman" panose="02020603050405020304" pitchFamily="18" charset="0"/>
                        </a:rPr>
                        <a:t>Nov. 30, 2021</a:t>
                      </a:r>
                      <a:endParaRPr lang="en-US" sz="2000" b="0" i="0" dirty="0">
                        <a:solidFill>
                          <a:schemeClr val="tx1"/>
                        </a:solidFill>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just">
                        <a:lnSpc>
                          <a:spcPct val="107000"/>
                        </a:lnSpc>
                        <a:spcBef>
                          <a:spcPts val="0"/>
                        </a:spcBef>
                        <a:spcAft>
                          <a:spcPts val="0"/>
                        </a:spcAft>
                      </a:pPr>
                      <a:r>
                        <a:rPr lang="en-US" sz="2000" dirty="0">
                          <a:effectLst/>
                          <a:latin typeface="+mn-lt"/>
                          <a:cs typeface="Times" panose="02020603050405020304" pitchFamily="18" charset="0"/>
                        </a:rPr>
                        <a:t> </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just">
                        <a:lnSpc>
                          <a:spcPct val="107000"/>
                        </a:lnSpc>
                        <a:spcBef>
                          <a:spcPts val="0"/>
                        </a:spcBef>
                        <a:spcAft>
                          <a:spcPts val="0"/>
                        </a:spcAft>
                      </a:pPr>
                      <a:r>
                        <a:rPr lang="en-US" sz="2000" dirty="0">
                          <a:effectLst/>
                          <a:latin typeface="+mn-lt"/>
                          <a:cs typeface="Times" panose="02020603050405020304" pitchFamily="18" charset="0"/>
                        </a:rPr>
                        <a:t> </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just">
                        <a:lnSpc>
                          <a:spcPct val="107000"/>
                        </a:lnSpc>
                        <a:spcBef>
                          <a:spcPts val="0"/>
                        </a:spcBef>
                        <a:spcAft>
                          <a:spcPts val="0"/>
                        </a:spcAft>
                      </a:pPr>
                      <a:r>
                        <a:rPr lang="en-US" sz="2000" dirty="0">
                          <a:effectLst/>
                          <a:highlight>
                            <a:srgbClr val="0000FF"/>
                          </a:highlight>
                          <a:latin typeface="+mn-lt"/>
                          <a:cs typeface="Times" panose="02020603050405020304" pitchFamily="18" charset="0"/>
                        </a:rPr>
                        <a:t> </a:t>
                      </a:r>
                      <a:endParaRPr lang="en-US" sz="2000" dirty="0">
                        <a:effectLst/>
                        <a:highlight>
                          <a:srgbClr val="0000FF"/>
                        </a:highligh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0363585"/>
                  </a:ext>
                </a:extLst>
              </a:tr>
              <a:tr h="954708">
                <a:tc>
                  <a:txBody>
                    <a:bodyPr/>
                    <a:lstStyle/>
                    <a:p>
                      <a:pPr marL="0" marR="0" algn="ctr">
                        <a:lnSpc>
                          <a:spcPct val="107000"/>
                        </a:lnSpc>
                        <a:spcBef>
                          <a:spcPts val="0"/>
                        </a:spcBef>
                        <a:spcAft>
                          <a:spcPts val="0"/>
                        </a:spcAft>
                      </a:pPr>
                      <a:r>
                        <a:rPr lang="en-US" sz="2000" dirty="0">
                          <a:effectLst/>
                          <a:latin typeface="+mn-lt"/>
                          <a:cs typeface="Times" panose="02020603050405020304" pitchFamily="18" charset="0"/>
                        </a:rPr>
                        <a:t>4</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algn="l">
                        <a:lnSpc>
                          <a:spcPct val="107000"/>
                        </a:lnSpc>
                        <a:spcBef>
                          <a:spcPts val="0"/>
                        </a:spcBef>
                        <a:spcAft>
                          <a:spcPts val="0"/>
                        </a:spcAft>
                      </a:pPr>
                      <a:r>
                        <a:rPr lang="en-US" sz="2000" dirty="0">
                          <a:solidFill>
                            <a:schemeClr val="tx1"/>
                          </a:solidFill>
                          <a:latin typeface="+mn-lt"/>
                          <a:cs typeface="Times New Roman" panose="02020603050405020304" pitchFamily="18" charset="0"/>
                        </a:rPr>
                        <a:t>Machine Learning Based State Estimation under Event Conditions and System Topology Changes</a:t>
                      </a:r>
                      <a:endParaRPr lang="en-US" sz="2000" b="0" i="0" dirty="0">
                        <a:solidFill>
                          <a:schemeClr val="tx1"/>
                        </a:solidFill>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US" sz="2000" dirty="0">
                          <a:solidFill>
                            <a:schemeClr val="tx1"/>
                          </a:solidFill>
                          <a:latin typeface="+mn-lt"/>
                          <a:cs typeface="Times New Roman" panose="02020603050405020304" pitchFamily="18" charset="0"/>
                        </a:rPr>
                        <a:t>Nov. 30, 2021</a:t>
                      </a:r>
                      <a:endParaRPr lang="en-US" sz="2000" b="0" i="0" dirty="0">
                        <a:solidFill>
                          <a:schemeClr val="tx1"/>
                        </a:solidFill>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just">
                        <a:lnSpc>
                          <a:spcPct val="107000"/>
                        </a:lnSpc>
                        <a:spcBef>
                          <a:spcPts val="0"/>
                        </a:spcBef>
                        <a:spcAft>
                          <a:spcPts val="0"/>
                        </a:spcAft>
                      </a:pPr>
                      <a:r>
                        <a:rPr lang="en-US" sz="2000" dirty="0">
                          <a:effectLst/>
                          <a:latin typeface="+mn-lt"/>
                          <a:cs typeface="Times" panose="02020603050405020304" pitchFamily="18" charset="0"/>
                        </a:rPr>
                        <a:t> </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just">
                        <a:lnSpc>
                          <a:spcPct val="107000"/>
                        </a:lnSpc>
                        <a:spcBef>
                          <a:spcPts val="0"/>
                        </a:spcBef>
                        <a:spcAft>
                          <a:spcPts val="0"/>
                        </a:spcAft>
                      </a:pPr>
                      <a:r>
                        <a:rPr lang="en-US" sz="2000" dirty="0">
                          <a:effectLst/>
                          <a:latin typeface="+mn-lt"/>
                          <a:cs typeface="Times" panose="02020603050405020304" pitchFamily="18" charset="0"/>
                        </a:rPr>
                        <a:t> </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just">
                        <a:lnSpc>
                          <a:spcPct val="107000"/>
                        </a:lnSpc>
                        <a:spcBef>
                          <a:spcPts val="0"/>
                        </a:spcBef>
                        <a:spcAft>
                          <a:spcPts val="0"/>
                        </a:spcAft>
                      </a:pPr>
                      <a:r>
                        <a:rPr lang="en-US" sz="2000" dirty="0">
                          <a:effectLst/>
                          <a:highlight>
                            <a:srgbClr val="0000FF"/>
                          </a:highlight>
                          <a:latin typeface="+mn-lt"/>
                          <a:cs typeface="Times" panose="02020603050405020304" pitchFamily="18" charset="0"/>
                        </a:rPr>
                        <a:t> </a:t>
                      </a:r>
                      <a:endParaRPr lang="en-US" sz="2000" dirty="0">
                        <a:effectLst/>
                        <a:highlight>
                          <a:srgbClr val="0000FF"/>
                        </a:highligh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72077256"/>
                  </a:ext>
                </a:extLst>
              </a:tr>
            </a:tbl>
          </a:graphicData>
        </a:graphic>
      </p:graphicFrame>
      <p:sp>
        <p:nvSpPr>
          <p:cNvPr id="27" name="Rectangle 26">
            <a:extLst>
              <a:ext uri="{FF2B5EF4-FFF2-40B4-BE49-F238E27FC236}">
                <a16:creationId xmlns:a16="http://schemas.microsoft.com/office/drawing/2014/main" id="{AEC1BCB2-726F-46DE-B4FE-1DF126626FFD}"/>
              </a:ext>
            </a:extLst>
          </p:cNvPr>
          <p:cNvSpPr/>
          <p:nvPr/>
        </p:nvSpPr>
        <p:spPr>
          <a:xfrm>
            <a:off x="289250" y="1145628"/>
            <a:ext cx="11635272" cy="5307724"/>
          </a:xfrm>
          <a:prstGeom prst="rect">
            <a:avLst/>
          </a:prstGeom>
          <a:noFill/>
          <a:ln w="66675" cmpd="thickThin">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1" name="Rectangle 30">
            <a:extLst>
              <a:ext uri="{FF2B5EF4-FFF2-40B4-BE49-F238E27FC236}">
                <a16:creationId xmlns:a16="http://schemas.microsoft.com/office/drawing/2014/main" id="{BC2D499E-228B-4158-AB2E-37D1F22E64E5}"/>
              </a:ext>
            </a:extLst>
          </p:cNvPr>
          <p:cNvSpPr/>
          <p:nvPr/>
        </p:nvSpPr>
        <p:spPr bwMode="auto">
          <a:xfrm>
            <a:off x="4899688" y="1262476"/>
            <a:ext cx="1976973" cy="307186"/>
          </a:xfrm>
          <a:prstGeom prst="rect">
            <a:avLst/>
          </a:prstGeom>
          <a:noFill/>
          <a:ln w="2857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800" b="1" dirty="0">
                <a:solidFill>
                  <a:srgbClr val="002060"/>
                </a:solidFill>
                <a:latin typeface="+mn-lt"/>
                <a:cs typeface="Times New Roman" panose="02020603050405020304" pitchFamily="18" charset="0"/>
              </a:rPr>
              <a:t>Timeline</a:t>
            </a:r>
          </a:p>
        </p:txBody>
      </p:sp>
    </p:spTree>
    <p:extLst>
      <p:ext uri="{BB962C8B-B14F-4D97-AF65-F5344CB8AC3E}">
        <p14:creationId xmlns:p14="http://schemas.microsoft.com/office/powerpoint/2010/main" val="850043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 25">
            <a:extLst>
              <a:ext uri="{FF2B5EF4-FFF2-40B4-BE49-F238E27FC236}">
                <a16:creationId xmlns:a16="http://schemas.microsoft.com/office/drawing/2014/main" id="{00D54E78-C01B-47B0-A963-F468EE6DD77F}"/>
              </a:ext>
            </a:extLst>
          </p:cNvPr>
          <p:cNvGraphicFramePr>
            <a:graphicFrameLocks noGrp="1"/>
          </p:cNvGraphicFramePr>
          <p:nvPr>
            <p:extLst>
              <p:ext uri="{D42A27DB-BD31-4B8C-83A1-F6EECF244321}">
                <p14:modId xmlns:p14="http://schemas.microsoft.com/office/powerpoint/2010/main" val="337613894"/>
              </p:ext>
            </p:extLst>
          </p:nvPr>
        </p:nvGraphicFramePr>
        <p:xfrm>
          <a:off x="417196" y="1806959"/>
          <a:ext cx="11396759" cy="4572825"/>
        </p:xfrm>
        <a:graphic>
          <a:graphicData uri="http://schemas.openxmlformats.org/drawingml/2006/table">
            <a:tbl>
              <a:tblPr firstRow="1" firstCol="1" bandRow="1">
                <a:tableStyleId>{5C22544A-7EE6-4342-B048-85BDC9FD1C3A}</a:tableStyleId>
              </a:tblPr>
              <a:tblGrid>
                <a:gridCol w="823318">
                  <a:extLst>
                    <a:ext uri="{9D8B030D-6E8A-4147-A177-3AD203B41FA5}">
                      <a16:colId xmlns:a16="http://schemas.microsoft.com/office/drawing/2014/main" val="1727339983"/>
                    </a:ext>
                  </a:extLst>
                </a:gridCol>
                <a:gridCol w="4496491">
                  <a:extLst>
                    <a:ext uri="{9D8B030D-6E8A-4147-A177-3AD203B41FA5}">
                      <a16:colId xmlns:a16="http://schemas.microsoft.com/office/drawing/2014/main" val="3860871094"/>
                    </a:ext>
                  </a:extLst>
                </a:gridCol>
                <a:gridCol w="1733550">
                  <a:extLst>
                    <a:ext uri="{9D8B030D-6E8A-4147-A177-3AD203B41FA5}">
                      <a16:colId xmlns:a16="http://schemas.microsoft.com/office/drawing/2014/main" val="1215535523"/>
                    </a:ext>
                  </a:extLst>
                </a:gridCol>
                <a:gridCol w="1419225">
                  <a:extLst>
                    <a:ext uri="{9D8B030D-6E8A-4147-A177-3AD203B41FA5}">
                      <a16:colId xmlns:a16="http://schemas.microsoft.com/office/drawing/2014/main" val="3520516054"/>
                    </a:ext>
                  </a:extLst>
                </a:gridCol>
                <a:gridCol w="1438275">
                  <a:extLst>
                    <a:ext uri="{9D8B030D-6E8A-4147-A177-3AD203B41FA5}">
                      <a16:colId xmlns:a16="http://schemas.microsoft.com/office/drawing/2014/main" val="1139385584"/>
                    </a:ext>
                  </a:extLst>
                </a:gridCol>
                <a:gridCol w="1485900">
                  <a:extLst>
                    <a:ext uri="{9D8B030D-6E8A-4147-A177-3AD203B41FA5}">
                      <a16:colId xmlns:a16="http://schemas.microsoft.com/office/drawing/2014/main" val="1698675892"/>
                    </a:ext>
                  </a:extLst>
                </a:gridCol>
              </a:tblGrid>
              <a:tr h="825185">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dirty="0">
                          <a:effectLst/>
                          <a:latin typeface="+mn-lt"/>
                          <a:cs typeface="Times" panose="02020603050405020304" pitchFamily="18" charset="0"/>
                        </a:rPr>
                        <a:t>Task</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algn="ctr">
                        <a:lnSpc>
                          <a:spcPct val="107000"/>
                        </a:lnSpc>
                        <a:spcBef>
                          <a:spcPts val="0"/>
                        </a:spcBef>
                        <a:spcAft>
                          <a:spcPts val="0"/>
                        </a:spcAft>
                      </a:pPr>
                      <a:r>
                        <a:rPr lang="en-US" sz="2000" dirty="0">
                          <a:effectLst/>
                          <a:latin typeface="+mn-lt"/>
                          <a:cs typeface="Times" panose="02020603050405020304" pitchFamily="18" charset="0"/>
                        </a:rPr>
                        <a:t>Topic</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algn="ctr">
                        <a:lnSpc>
                          <a:spcPct val="107000"/>
                        </a:lnSpc>
                        <a:spcBef>
                          <a:spcPts val="0"/>
                        </a:spcBef>
                        <a:spcAft>
                          <a:spcPts val="0"/>
                        </a:spcAft>
                      </a:pPr>
                      <a:r>
                        <a:rPr lang="en-US" sz="2000" dirty="0">
                          <a:effectLst/>
                          <a:latin typeface="+mn-lt"/>
                          <a:ea typeface="Calibri" panose="020F0502020204030204" pitchFamily="34" charset="0"/>
                          <a:cs typeface="Times" panose="02020603050405020304" pitchFamily="18" charset="0"/>
                        </a:rPr>
                        <a:t>Due Date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algn="ctr">
                        <a:lnSpc>
                          <a:spcPct val="107000"/>
                        </a:lnSpc>
                        <a:spcBef>
                          <a:spcPts val="0"/>
                        </a:spcBef>
                        <a:spcAft>
                          <a:spcPts val="0"/>
                        </a:spcAft>
                      </a:pPr>
                      <a:r>
                        <a:rPr lang="en-US" sz="2000" dirty="0">
                          <a:effectLst/>
                          <a:latin typeface="+mn-lt"/>
                          <a:cs typeface="Times" panose="02020603050405020304" pitchFamily="18" charset="0"/>
                        </a:rPr>
                        <a:t>Dec.-Apr.</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algn="ctr">
                        <a:lnSpc>
                          <a:spcPct val="107000"/>
                        </a:lnSpc>
                        <a:spcBef>
                          <a:spcPts val="0"/>
                        </a:spcBef>
                        <a:spcAft>
                          <a:spcPts val="0"/>
                        </a:spcAft>
                      </a:pPr>
                      <a:r>
                        <a:rPr lang="en-US" sz="2000" dirty="0">
                          <a:effectLst/>
                          <a:latin typeface="+mn-lt"/>
                          <a:cs typeface="Times" panose="02020603050405020304" pitchFamily="18" charset="0"/>
                        </a:rPr>
                        <a:t>May-Sep.</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algn="ctr">
                        <a:lnSpc>
                          <a:spcPct val="107000"/>
                        </a:lnSpc>
                        <a:spcBef>
                          <a:spcPts val="0"/>
                        </a:spcBef>
                        <a:spcAft>
                          <a:spcPts val="0"/>
                        </a:spcAft>
                      </a:pPr>
                      <a:r>
                        <a:rPr lang="en-US" sz="2000" dirty="0">
                          <a:effectLst/>
                          <a:latin typeface="+mn-lt"/>
                          <a:cs typeface="Times" panose="02020603050405020304" pitchFamily="18" charset="0"/>
                        </a:rPr>
                        <a:t>Oct.-Dec.</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142059837"/>
                  </a:ext>
                </a:extLst>
              </a:tr>
              <a:tr h="901021">
                <a:tc>
                  <a:txBody>
                    <a:bodyPr/>
                    <a:lstStyle/>
                    <a:p>
                      <a:pPr marL="0" marR="0" algn="ctr">
                        <a:lnSpc>
                          <a:spcPct val="107000"/>
                        </a:lnSpc>
                        <a:spcBef>
                          <a:spcPts val="0"/>
                        </a:spcBef>
                        <a:spcAft>
                          <a:spcPts val="0"/>
                        </a:spcAft>
                      </a:pPr>
                      <a:r>
                        <a:rPr lang="en-US" sz="2000" dirty="0">
                          <a:effectLst/>
                          <a:latin typeface="+mn-lt"/>
                          <a:cs typeface="Times" panose="02020603050405020304" pitchFamily="18" charset="0"/>
                        </a:rPr>
                        <a:t>5</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algn="l">
                        <a:lnSpc>
                          <a:spcPct val="107000"/>
                        </a:lnSpc>
                        <a:spcBef>
                          <a:spcPts val="0"/>
                        </a:spcBef>
                        <a:spcAft>
                          <a:spcPts val="0"/>
                        </a:spcAft>
                      </a:pPr>
                      <a:r>
                        <a:rPr lang="en-US" sz="2000" b="0" i="0" dirty="0">
                          <a:solidFill>
                            <a:schemeClr val="tx1"/>
                          </a:solidFill>
                          <a:effectLst/>
                          <a:latin typeface="+mn-lt"/>
                          <a:ea typeface="Calibri" panose="020F0502020204030204" pitchFamily="34" charset="0"/>
                          <a:cs typeface="Times" panose="02020603050405020304" pitchFamily="18" charset="0"/>
                        </a:rPr>
                        <a:t>Machine Learning Based State Estimation Output Post-Processing</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Bef>
                          <a:spcPts val="0"/>
                        </a:spcBef>
                      </a:pPr>
                      <a:r>
                        <a:rPr lang="en-US" sz="2000" dirty="0">
                          <a:solidFill>
                            <a:schemeClr val="tx1"/>
                          </a:solidFill>
                          <a:latin typeface="+mn-lt"/>
                          <a:cs typeface="Times New Roman" panose="02020603050405020304" pitchFamily="18" charset="0"/>
                        </a:rPr>
                        <a:t>April 30, 2022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just">
                        <a:lnSpc>
                          <a:spcPct val="107000"/>
                        </a:lnSpc>
                        <a:spcBef>
                          <a:spcPts val="0"/>
                        </a:spcBef>
                        <a:spcAft>
                          <a:spcPts val="0"/>
                        </a:spcAft>
                      </a:pPr>
                      <a:r>
                        <a:rPr lang="en-US" sz="2000" dirty="0">
                          <a:effectLst/>
                          <a:highlight>
                            <a:srgbClr val="D3D3D3"/>
                          </a:highlight>
                          <a:latin typeface="+mn-lt"/>
                          <a:cs typeface="Times" panose="02020603050405020304" pitchFamily="18" charset="0"/>
                        </a:rPr>
                        <a:t> </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algn="just">
                        <a:lnSpc>
                          <a:spcPct val="107000"/>
                        </a:lnSpc>
                        <a:spcBef>
                          <a:spcPts val="0"/>
                        </a:spcBef>
                        <a:spcAft>
                          <a:spcPts val="0"/>
                        </a:spcAft>
                      </a:pPr>
                      <a:r>
                        <a:rPr lang="en-US" sz="2000" dirty="0">
                          <a:effectLst/>
                          <a:latin typeface="+mn-lt"/>
                          <a:cs typeface="Times" panose="02020603050405020304" pitchFamily="18" charset="0"/>
                        </a:rPr>
                        <a:t> </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just">
                        <a:lnSpc>
                          <a:spcPct val="107000"/>
                        </a:lnSpc>
                        <a:spcBef>
                          <a:spcPts val="0"/>
                        </a:spcBef>
                        <a:spcAft>
                          <a:spcPts val="0"/>
                        </a:spcAft>
                      </a:pPr>
                      <a:r>
                        <a:rPr lang="en-US" sz="2000" dirty="0">
                          <a:effectLst/>
                          <a:latin typeface="+mn-lt"/>
                          <a:cs typeface="Times" panose="02020603050405020304" pitchFamily="18" charset="0"/>
                        </a:rPr>
                        <a:t> </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35662998"/>
                  </a:ext>
                </a:extLst>
              </a:tr>
              <a:tr h="988453">
                <a:tc>
                  <a:txBody>
                    <a:bodyPr/>
                    <a:lstStyle/>
                    <a:p>
                      <a:pPr marL="0" marR="0" algn="ctr">
                        <a:lnSpc>
                          <a:spcPct val="107000"/>
                        </a:lnSpc>
                        <a:spcBef>
                          <a:spcPts val="0"/>
                        </a:spcBef>
                        <a:spcAft>
                          <a:spcPts val="0"/>
                        </a:spcAft>
                      </a:pPr>
                      <a:r>
                        <a:rPr lang="en-US" sz="2000" dirty="0">
                          <a:effectLst/>
                          <a:latin typeface="+mn-lt"/>
                          <a:cs typeface="Times" panose="02020603050405020304" pitchFamily="18" charset="0"/>
                        </a:rPr>
                        <a:t>6</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algn="l">
                        <a:lnSpc>
                          <a:spcPct val="107000"/>
                        </a:lnSpc>
                        <a:spcBef>
                          <a:spcPts val="0"/>
                        </a:spcBef>
                        <a:spcAft>
                          <a:spcPts val="0"/>
                        </a:spcAft>
                      </a:pPr>
                      <a:r>
                        <a:rPr lang="en-US" sz="2000" b="0" i="0" dirty="0">
                          <a:solidFill>
                            <a:schemeClr val="tx1"/>
                          </a:solidFill>
                          <a:effectLst/>
                          <a:latin typeface="+mn-lt"/>
                          <a:ea typeface="Calibri" panose="020F0502020204030204" pitchFamily="34" charset="0"/>
                          <a:cs typeface="Times" panose="02020603050405020304" pitchFamily="18" charset="0"/>
                        </a:rPr>
                        <a:t>Machine Learning Based State Estimation Software Development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US" sz="2000" dirty="0">
                          <a:solidFill>
                            <a:schemeClr val="tx1"/>
                          </a:solidFill>
                          <a:latin typeface="+mn-lt"/>
                          <a:cs typeface="Times New Roman" panose="02020603050405020304" pitchFamily="18" charset="0"/>
                        </a:rPr>
                        <a:t>Sep. 30, 2022</a:t>
                      </a:r>
                      <a:endParaRPr lang="en-US" sz="2000" b="0" i="0" dirty="0">
                        <a:solidFill>
                          <a:schemeClr val="tx1"/>
                        </a:solidFill>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just">
                        <a:lnSpc>
                          <a:spcPct val="107000"/>
                        </a:lnSpc>
                        <a:spcBef>
                          <a:spcPts val="0"/>
                        </a:spcBef>
                        <a:spcAft>
                          <a:spcPts val="0"/>
                        </a:spcAft>
                      </a:pPr>
                      <a:r>
                        <a:rPr lang="en-US" sz="2000" dirty="0">
                          <a:effectLst/>
                          <a:latin typeface="+mn-lt"/>
                          <a:cs typeface="Times" panose="02020603050405020304" pitchFamily="18" charset="0"/>
                        </a:rPr>
                        <a:t> </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just">
                        <a:lnSpc>
                          <a:spcPct val="107000"/>
                        </a:lnSpc>
                        <a:spcBef>
                          <a:spcPts val="0"/>
                        </a:spcBef>
                        <a:spcAft>
                          <a:spcPts val="0"/>
                        </a:spcAft>
                      </a:pPr>
                      <a:r>
                        <a:rPr lang="en-US" sz="2000" dirty="0">
                          <a:effectLst/>
                          <a:latin typeface="+mn-lt"/>
                          <a:cs typeface="Times" panose="02020603050405020304" pitchFamily="18" charset="0"/>
                        </a:rPr>
                        <a:t> </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algn="just">
                        <a:lnSpc>
                          <a:spcPct val="107000"/>
                        </a:lnSpc>
                        <a:spcBef>
                          <a:spcPts val="0"/>
                        </a:spcBef>
                        <a:spcAft>
                          <a:spcPts val="0"/>
                        </a:spcAft>
                      </a:pPr>
                      <a:r>
                        <a:rPr lang="en-US" sz="2000" dirty="0">
                          <a:effectLst/>
                          <a:latin typeface="+mn-lt"/>
                          <a:cs typeface="Times" panose="02020603050405020304" pitchFamily="18" charset="0"/>
                        </a:rPr>
                        <a:t> </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92110845"/>
                  </a:ext>
                </a:extLst>
              </a:tr>
              <a:tr h="929083">
                <a:tc>
                  <a:txBody>
                    <a:bodyPr/>
                    <a:lstStyle/>
                    <a:p>
                      <a:pPr marL="0" marR="0" algn="ctr">
                        <a:lnSpc>
                          <a:spcPct val="107000"/>
                        </a:lnSpc>
                        <a:spcBef>
                          <a:spcPts val="0"/>
                        </a:spcBef>
                        <a:spcAft>
                          <a:spcPts val="0"/>
                        </a:spcAft>
                      </a:pPr>
                      <a:r>
                        <a:rPr lang="en-US" sz="2000" dirty="0">
                          <a:effectLst/>
                          <a:latin typeface="+mn-lt"/>
                          <a:cs typeface="Times" panose="02020603050405020304" pitchFamily="18" charset="0"/>
                        </a:rPr>
                        <a:t>7</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algn="l">
                        <a:lnSpc>
                          <a:spcPct val="107000"/>
                        </a:lnSpc>
                        <a:spcBef>
                          <a:spcPts val="0"/>
                        </a:spcBef>
                        <a:spcAft>
                          <a:spcPts val="0"/>
                        </a:spcAft>
                      </a:pPr>
                      <a:r>
                        <a:rPr lang="en-US" sz="2000" b="0" i="0" dirty="0">
                          <a:solidFill>
                            <a:schemeClr val="tx1"/>
                          </a:solidFill>
                          <a:effectLst/>
                          <a:latin typeface="+mn-lt"/>
                          <a:ea typeface="Calibri" panose="020F0502020204030204" pitchFamily="34" charset="0"/>
                          <a:cs typeface="Times" panose="02020603050405020304" pitchFamily="18" charset="0"/>
                        </a:rPr>
                        <a:t>Machine Learning Based State Estimation Case Studies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US" sz="2000" dirty="0">
                          <a:solidFill>
                            <a:schemeClr val="tx1"/>
                          </a:solidFill>
                          <a:latin typeface="+mn-lt"/>
                          <a:cs typeface="Times New Roman" panose="02020603050405020304" pitchFamily="18" charset="0"/>
                        </a:rPr>
                        <a:t>Dec. 31, 2022</a:t>
                      </a:r>
                      <a:endParaRPr lang="en-US" sz="2000" b="0" i="0" dirty="0">
                        <a:solidFill>
                          <a:schemeClr val="tx1"/>
                        </a:solidFill>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just">
                        <a:lnSpc>
                          <a:spcPct val="107000"/>
                        </a:lnSpc>
                        <a:spcBef>
                          <a:spcPts val="0"/>
                        </a:spcBef>
                        <a:spcAft>
                          <a:spcPts val="0"/>
                        </a:spcAft>
                      </a:pPr>
                      <a:r>
                        <a:rPr lang="en-US" sz="2000" dirty="0">
                          <a:effectLst/>
                          <a:latin typeface="+mn-lt"/>
                          <a:cs typeface="Times" panose="02020603050405020304" pitchFamily="18" charset="0"/>
                        </a:rPr>
                        <a:t> </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just">
                        <a:lnSpc>
                          <a:spcPct val="107000"/>
                        </a:lnSpc>
                        <a:spcBef>
                          <a:spcPts val="0"/>
                        </a:spcBef>
                        <a:spcAft>
                          <a:spcPts val="0"/>
                        </a:spcAft>
                      </a:pPr>
                      <a:r>
                        <a:rPr lang="en-US" sz="2000" dirty="0">
                          <a:effectLst/>
                          <a:latin typeface="+mn-lt"/>
                          <a:cs typeface="Times" panose="02020603050405020304" pitchFamily="18" charset="0"/>
                        </a:rPr>
                        <a:t> </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just">
                        <a:lnSpc>
                          <a:spcPct val="107000"/>
                        </a:lnSpc>
                        <a:spcBef>
                          <a:spcPts val="0"/>
                        </a:spcBef>
                        <a:spcAft>
                          <a:spcPts val="0"/>
                        </a:spcAft>
                      </a:pPr>
                      <a:r>
                        <a:rPr lang="en-US" sz="2000" dirty="0">
                          <a:effectLst/>
                          <a:latin typeface="+mn-lt"/>
                          <a:cs typeface="Times" panose="02020603050405020304" pitchFamily="18" charset="0"/>
                        </a:rPr>
                        <a:t> </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170363585"/>
                  </a:ext>
                </a:extLst>
              </a:tr>
              <a:tr h="929083">
                <a:tc>
                  <a:txBody>
                    <a:bodyPr/>
                    <a:lstStyle/>
                    <a:p>
                      <a:pPr marL="0" marR="0" algn="ctr">
                        <a:lnSpc>
                          <a:spcPct val="107000"/>
                        </a:lnSpc>
                        <a:spcBef>
                          <a:spcPts val="0"/>
                        </a:spcBef>
                        <a:spcAft>
                          <a:spcPts val="0"/>
                        </a:spcAft>
                      </a:pPr>
                      <a:r>
                        <a:rPr lang="en-US" sz="2000" dirty="0">
                          <a:effectLst/>
                          <a:latin typeface="+mn-lt"/>
                          <a:ea typeface="Calibri" panose="020F0502020204030204" pitchFamily="34" charset="0"/>
                          <a:cs typeface="Times" panose="02020603050405020304" pitchFamily="18"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algn="l">
                        <a:lnSpc>
                          <a:spcPct val="107000"/>
                        </a:lnSpc>
                        <a:spcBef>
                          <a:spcPts val="0"/>
                        </a:spcBef>
                        <a:spcAft>
                          <a:spcPts val="0"/>
                        </a:spcAft>
                      </a:pPr>
                      <a:r>
                        <a:rPr lang="en-US" sz="2000" b="0" i="0" dirty="0">
                          <a:solidFill>
                            <a:schemeClr val="tx1"/>
                          </a:solidFill>
                          <a:effectLst/>
                          <a:latin typeface="+mn-lt"/>
                          <a:ea typeface="Calibri" panose="020F0502020204030204" pitchFamily="34" charset="0"/>
                          <a:cs typeface="Times" panose="02020603050405020304" pitchFamily="18" charset="0"/>
                        </a:rPr>
                        <a:t>Final Report and Software Tool</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US" sz="2000" dirty="0">
                          <a:solidFill>
                            <a:schemeClr val="tx1"/>
                          </a:solidFill>
                          <a:latin typeface="+mn-lt"/>
                          <a:cs typeface="Times New Roman" panose="02020603050405020304" pitchFamily="18" charset="0"/>
                        </a:rPr>
                        <a:t>Dec. 31, 2022</a:t>
                      </a:r>
                      <a:endParaRPr lang="en-US" sz="2000" b="0" i="0" dirty="0">
                        <a:solidFill>
                          <a:schemeClr val="tx1"/>
                        </a:solidFill>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just">
                        <a:lnSpc>
                          <a:spcPct val="107000"/>
                        </a:lnSpc>
                        <a:spcBef>
                          <a:spcPts val="0"/>
                        </a:spcBef>
                        <a:spcAft>
                          <a:spcPts val="0"/>
                        </a:spcAft>
                      </a:pPr>
                      <a:r>
                        <a:rPr lang="en-US" sz="2000" dirty="0">
                          <a:effectLst/>
                          <a:latin typeface="+mn-lt"/>
                          <a:cs typeface="Times" panose="02020603050405020304" pitchFamily="18" charset="0"/>
                        </a:rPr>
                        <a:t> </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just">
                        <a:lnSpc>
                          <a:spcPct val="107000"/>
                        </a:lnSpc>
                        <a:spcBef>
                          <a:spcPts val="0"/>
                        </a:spcBef>
                        <a:spcAft>
                          <a:spcPts val="0"/>
                        </a:spcAft>
                      </a:pPr>
                      <a:r>
                        <a:rPr lang="en-US" sz="2000" dirty="0">
                          <a:effectLst/>
                          <a:latin typeface="+mn-lt"/>
                          <a:cs typeface="Times" panose="02020603050405020304" pitchFamily="18" charset="0"/>
                        </a:rPr>
                        <a:t> </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just">
                        <a:lnSpc>
                          <a:spcPct val="107000"/>
                        </a:lnSpc>
                        <a:spcBef>
                          <a:spcPts val="0"/>
                        </a:spcBef>
                        <a:spcAft>
                          <a:spcPts val="0"/>
                        </a:spcAft>
                      </a:pPr>
                      <a:r>
                        <a:rPr lang="en-US" sz="2000" dirty="0">
                          <a:effectLst/>
                          <a:latin typeface="+mn-lt"/>
                          <a:cs typeface="Times" panose="02020603050405020304" pitchFamily="18" charset="0"/>
                        </a:rPr>
                        <a:t> </a:t>
                      </a:r>
                      <a:endParaRPr lang="en-US" sz="2000" dirty="0">
                        <a:effectLst/>
                        <a:latin typeface="+mn-lt"/>
                        <a:ea typeface="Calibri" panose="020F0502020204030204" pitchFamily="34" charset="0"/>
                        <a:cs typeface="Times"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1072077256"/>
                  </a:ext>
                </a:extLst>
              </a:tr>
            </a:tbl>
          </a:graphicData>
        </a:graphic>
      </p:graphicFrame>
      <p:sp>
        <p:nvSpPr>
          <p:cNvPr id="27" name="Rectangle 26">
            <a:extLst>
              <a:ext uri="{FF2B5EF4-FFF2-40B4-BE49-F238E27FC236}">
                <a16:creationId xmlns:a16="http://schemas.microsoft.com/office/drawing/2014/main" id="{AEC1BCB2-726F-46DE-B4FE-1DF126626FFD}"/>
              </a:ext>
            </a:extLst>
          </p:cNvPr>
          <p:cNvSpPr/>
          <p:nvPr/>
        </p:nvSpPr>
        <p:spPr>
          <a:xfrm>
            <a:off x="289250" y="1324302"/>
            <a:ext cx="11635272" cy="5171091"/>
          </a:xfrm>
          <a:prstGeom prst="rect">
            <a:avLst/>
          </a:prstGeom>
          <a:noFill/>
          <a:ln w="66675" cmpd="thickThin">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1" name="Rectangle 30">
            <a:extLst>
              <a:ext uri="{FF2B5EF4-FFF2-40B4-BE49-F238E27FC236}">
                <a16:creationId xmlns:a16="http://schemas.microsoft.com/office/drawing/2014/main" id="{BC2D499E-228B-4158-AB2E-37D1F22E64E5}"/>
              </a:ext>
            </a:extLst>
          </p:cNvPr>
          <p:cNvSpPr/>
          <p:nvPr/>
        </p:nvSpPr>
        <p:spPr bwMode="auto">
          <a:xfrm>
            <a:off x="4899688" y="1451662"/>
            <a:ext cx="1976973" cy="307186"/>
          </a:xfrm>
          <a:prstGeom prst="rect">
            <a:avLst/>
          </a:prstGeom>
          <a:noFill/>
          <a:ln w="2857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800" b="1" dirty="0">
                <a:solidFill>
                  <a:srgbClr val="002060"/>
                </a:solidFill>
                <a:latin typeface="+mn-lt"/>
                <a:cs typeface="Times New Roman" panose="02020603050405020304" pitchFamily="18" charset="0"/>
              </a:rPr>
              <a:t>Timeline Contd.</a:t>
            </a:r>
          </a:p>
        </p:txBody>
      </p:sp>
      <p:sp>
        <p:nvSpPr>
          <p:cNvPr id="6" name="标题 26">
            <a:extLst>
              <a:ext uri="{FF2B5EF4-FFF2-40B4-BE49-F238E27FC236}">
                <a16:creationId xmlns:a16="http://schemas.microsoft.com/office/drawing/2014/main" id="{0A2C9B4E-ADE8-4C4C-B626-29116160A755}"/>
              </a:ext>
            </a:extLst>
          </p:cNvPr>
          <p:cNvSpPr txBox="1">
            <a:spLocks/>
          </p:cNvSpPr>
          <p:nvPr/>
        </p:nvSpPr>
        <p:spPr bwMode="auto">
          <a:xfrm>
            <a:off x="21143" y="362607"/>
            <a:ext cx="12170857" cy="635025"/>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noAutofit/>
          </a:bodyPr>
          <a:lstStyle>
            <a:lvl1pPr algn="r" rtl="0" eaLnBrk="1" fontAlgn="base" hangingPunct="1">
              <a:lnSpc>
                <a:spcPct val="100000"/>
              </a:lnSpc>
              <a:spcBef>
                <a:spcPct val="0"/>
              </a:spcBef>
              <a:spcAft>
                <a:spcPts val="600"/>
              </a:spcAft>
              <a:defRPr sz="3200" b="1">
                <a:solidFill>
                  <a:schemeClr val="tx2"/>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a:lstStyle>
          <a:p>
            <a:pPr algn="l"/>
            <a:r>
              <a:rPr lang="en-US" dirty="0">
                <a:solidFill>
                  <a:schemeClr val="tx1"/>
                </a:solidFill>
              </a:rPr>
              <a:t>Data Driven Real Time State Estimator using Machine Learning for Transmission Systems</a:t>
            </a:r>
            <a:endParaRPr lang="zh-CN" altLang="en-US" dirty="0">
              <a:solidFill>
                <a:schemeClr val="tx1"/>
              </a:solidFill>
            </a:endParaRPr>
          </a:p>
        </p:txBody>
      </p:sp>
    </p:spTree>
    <p:extLst>
      <p:ext uri="{BB962C8B-B14F-4D97-AF65-F5344CB8AC3E}">
        <p14:creationId xmlns:p14="http://schemas.microsoft.com/office/powerpoint/2010/main" val="3540347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F2716-0B96-A841-B3DF-01240580FB86}"/>
              </a:ext>
            </a:extLst>
          </p:cNvPr>
          <p:cNvSpPr>
            <a:spLocks noGrp="1"/>
          </p:cNvSpPr>
          <p:nvPr>
            <p:ph type="title"/>
          </p:nvPr>
        </p:nvSpPr>
        <p:spPr>
          <a:xfrm>
            <a:off x="365760" y="182562"/>
            <a:ext cx="11430000" cy="5761037"/>
          </a:xfrm>
        </p:spPr>
        <p:txBody>
          <a:bodyPr/>
          <a:lstStyle/>
          <a:p>
            <a:pPr algn="ctr"/>
            <a:br>
              <a:rPr lang="en-US" dirty="0"/>
            </a:br>
            <a:br>
              <a:rPr lang="en-US" dirty="0"/>
            </a:br>
            <a:br>
              <a:rPr lang="en-US" dirty="0"/>
            </a:br>
            <a:br>
              <a:rPr lang="en-US" dirty="0"/>
            </a:br>
            <a:br>
              <a:rPr lang="en-US" dirty="0"/>
            </a:br>
            <a:r>
              <a:rPr lang="en-US" dirty="0"/>
              <a:t>Summary of Tasks 2 and 3</a:t>
            </a:r>
          </a:p>
        </p:txBody>
      </p:sp>
      <p:sp>
        <p:nvSpPr>
          <p:cNvPr id="4" name="Text Placeholder 3">
            <a:extLst>
              <a:ext uri="{FF2B5EF4-FFF2-40B4-BE49-F238E27FC236}">
                <a16:creationId xmlns:a16="http://schemas.microsoft.com/office/drawing/2014/main" id="{ACD4AE1B-BB69-BB45-A255-C755B263305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267793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8DA4B-EE9C-47A2-B342-F3985B315E9B}"/>
              </a:ext>
            </a:extLst>
          </p:cNvPr>
          <p:cNvSpPr>
            <a:spLocks noGrp="1"/>
          </p:cNvSpPr>
          <p:nvPr>
            <p:ph type="title"/>
          </p:nvPr>
        </p:nvSpPr>
        <p:spPr/>
        <p:txBody>
          <a:bodyPr/>
          <a:lstStyle/>
          <a:p>
            <a:r>
              <a:rPr lang="en-US" dirty="0"/>
              <a:t>Task 2 Summary: ML-based State Estimator</a:t>
            </a:r>
          </a:p>
        </p:txBody>
      </p:sp>
      <p:sp>
        <p:nvSpPr>
          <p:cNvPr id="3" name="Content Placeholder 2">
            <a:extLst>
              <a:ext uri="{FF2B5EF4-FFF2-40B4-BE49-F238E27FC236}">
                <a16:creationId xmlns:a16="http://schemas.microsoft.com/office/drawing/2014/main" id="{316B2E74-9A1F-4449-9E13-1C546267A69B}"/>
              </a:ext>
            </a:extLst>
          </p:cNvPr>
          <p:cNvSpPr>
            <a:spLocks noGrp="1"/>
          </p:cNvSpPr>
          <p:nvPr>
            <p:ph idx="1"/>
          </p:nvPr>
        </p:nvSpPr>
        <p:spPr>
          <a:xfrm>
            <a:off x="365760" y="1005840"/>
            <a:ext cx="5297355" cy="4846320"/>
          </a:xfrm>
        </p:spPr>
        <p:txBody>
          <a:bodyPr>
            <a:normAutofit/>
          </a:bodyPr>
          <a:lstStyle/>
          <a:p>
            <a:endParaRPr lang="en-US" dirty="0"/>
          </a:p>
          <a:p>
            <a:pPr lvl="1"/>
            <a:endParaRPr lang="en-US" dirty="0"/>
          </a:p>
        </p:txBody>
      </p:sp>
      <p:sp>
        <p:nvSpPr>
          <p:cNvPr id="9" name="Content Placeholder 2">
            <a:extLst>
              <a:ext uri="{FF2B5EF4-FFF2-40B4-BE49-F238E27FC236}">
                <a16:creationId xmlns:a16="http://schemas.microsoft.com/office/drawing/2014/main" id="{FF9C0CD7-E3CC-AF4A-9EC3-898A578AA26A}"/>
              </a:ext>
            </a:extLst>
          </p:cNvPr>
          <p:cNvSpPr txBox="1">
            <a:spLocks/>
          </p:cNvSpPr>
          <p:nvPr/>
        </p:nvSpPr>
        <p:spPr bwMode="auto">
          <a:xfrm>
            <a:off x="365126" y="1153477"/>
            <a:ext cx="11430000" cy="52157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sz="2800" kern="0" dirty="0"/>
              <a:t>Optimal tuning of the hyperparameters of a deep neural network (DNN) was carried out using a random search framework</a:t>
            </a:r>
          </a:p>
          <a:p>
            <a:r>
              <a:rPr lang="en-US" sz="2800" kern="0" dirty="0"/>
              <a:t>Even with smaller number of PMUs [13 instead of 32], the DNN state estimation (SE) model was able to reasonably estimate the states of the system</a:t>
            </a:r>
          </a:p>
          <a:p>
            <a:r>
              <a:rPr lang="en-US" sz="2800" kern="0" dirty="0"/>
              <a:t>The state estimation results were good even in presence of non-Gaussian noise in the measurements</a:t>
            </a:r>
          </a:p>
        </p:txBody>
      </p:sp>
    </p:spTree>
    <p:extLst>
      <p:ext uri="{BB962C8B-B14F-4D97-AF65-F5344CB8AC3E}">
        <p14:creationId xmlns:p14="http://schemas.microsoft.com/office/powerpoint/2010/main" val="1657534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4F999-218F-744C-B1F7-2E336B58040F}"/>
              </a:ext>
            </a:extLst>
          </p:cNvPr>
          <p:cNvSpPr>
            <a:spLocks noGrp="1"/>
          </p:cNvSpPr>
          <p:nvPr>
            <p:ph type="title"/>
          </p:nvPr>
        </p:nvSpPr>
        <p:spPr>
          <a:xfrm>
            <a:off x="345218" y="286853"/>
            <a:ext cx="4094701" cy="2222667"/>
          </a:xfrm>
        </p:spPr>
        <p:txBody>
          <a:bodyPr/>
          <a:lstStyle/>
          <a:p>
            <a:r>
              <a:rPr lang="en-US" dirty="0"/>
              <a:t>DNN-SE Results with 13 PMUs in presence of Laplacian noise </a:t>
            </a:r>
          </a:p>
        </p:txBody>
      </p:sp>
      <p:pic>
        <p:nvPicPr>
          <p:cNvPr id="10" name="Picture 9" descr="Chart, bar chart&#10;&#10;Description automatically generated">
            <a:extLst>
              <a:ext uri="{FF2B5EF4-FFF2-40B4-BE49-F238E27FC236}">
                <a16:creationId xmlns:a16="http://schemas.microsoft.com/office/drawing/2014/main" id="{28A04AA2-1355-4B17-B142-5DBE0EA3ED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38666" y="286853"/>
            <a:ext cx="5655201" cy="3142146"/>
          </a:xfrm>
          <a:prstGeom prst="rect">
            <a:avLst/>
          </a:prstGeom>
        </p:spPr>
      </p:pic>
      <p:pic>
        <p:nvPicPr>
          <p:cNvPr id="12" name="Picture 11" descr="Chart, histogram&#10;&#10;Description automatically generated">
            <a:extLst>
              <a:ext uri="{FF2B5EF4-FFF2-40B4-BE49-F238E27FC236}">
                <a16:creationId xmlns:a16="http://schemas.microsoft.com/office/drawing/2014/main" id="{7DA3E2B9-01A4-4A27-82FD-617E807E4B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1305" y="3435773"/>
            <a:ext cx="5502562" cy="3142148"/>
          </a:xfrm>
          <a:prstGeom prst="rect">
            <a:avLst/>
          </a:prstGeom>
        </p:spPr>
      </p:pic>
      <p:sp>
        <p:nvSpPr>
          <p:cNvPr id="3" name="Rectangle 2">
            <a:extLst>
              <a:ext uri="{FF2B5EF4-FFF2-40B4-BE49-F238E27FC236}">
                <a16:creationId xmlns:a16="http://schemas.microsoft.com/office/drawing/2014/main" id="{1E5BC1BE-834D-4083-A88A-8CF3E64452C2}"/>
              </a:ext>
            </a:extLst>
          </p:cNvPr>
          <p:cNvSpPr/>
          <p:nvPr/>
        </p:nvSpPr>
        <p:spPr>
          <a:xfrm>
            <a:off x="497857" y="4268183"/>
            <a:ext cx="4193448" cy="1477328"/>
          </a:xfrm>
          <a:prstGeom prst="rect">
            <a:avLst/>
          </a:prstGeom>
        </p:spPr>
        <p:txBody>
          <a:bodyPr wrap="square">
            <a:spAutoFit/>
          </a:bodyPr>
          <a:lstStyle/>
          <a:p>
            <a:pPr algn="l"/>
            <a:r>
              <a:rPr lang="en-US" sz="2000" dirty="0">
                <a:latin typeface="+mn-lt"/>
              </a:rPr>
              <a:t>Red color: Bus locations where PMUs are placed</a:t>
            </a:r>
          </a:p>
          <a:p>
            <a:pPr algn="l"/>
            <a:r>
              <a:rPr lang="en-US" sz="2000" dirty="0">
                <a:latin typeface="+mn-lt"/>
              </a:rPr>
              <a:t>Blue color: Bus locations where PMUs are not placed </a:t>
            </a:r>
          </a:p>
        </p:txBody>
      </p:sp>
    </p:spTree>
    <p:extLst>
      <p:ext uri="{BB962C8B-B14F-4D97-AF65-F5344CB8AC3E}">
        <p14:creationId xmlns:p14="http://schemas.microsoft.com/office/powerpoint/2010/main" val="1888378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AA4F-E55B-7E43-BA5D-6074961884B3}"/>
              </a:ext>
            </a:extLst>
          </p:cNvPr>
          <p:cNvSpPr>
            <a:spLocks noGrp="1"/>
          </p:cNvSpPr>
          <p:nvPr>
            <p:ph type="title"/>
          </p:nvPr>
        </p:nvSpPr>
        <p:spPr/>
        <p:txBody>
          <a:bodyPr/>
          <a:lstStyle/>
          <a:p>
            <a:r>
              <a:rPr lang="en-US" dirty="0"/>
              <a:t>Task 3 Summary: Bad Data and Missing Data Detection</a:t>
            </a:r>
          </a:p>
        </p:txBody>
      </p:sp>
      <p:sp>
        <p:nvSpPr>
          <p:cNvPr id="4" name="Text Placeholder 3">
            <a:extLst>
              <a:ext uri="{FF2B5EF4-FFF2-40B4-BE49-F238E27FC236}">
                <a16:creationId xmlns:a16="http://schemas.microsoft.com/office/drawing/2014/main" id="{F896BF71-1350-BF4C-9A05-D95726F60B21}"/>
              </a:ext>
            </a:extLst>
          </p:cNvPr>
          <p:cNvSpPr>
            <a:spLocks noGrp="1"/>
          </p:cNvSpPr>
          <p:nvPr>
            <p:ph type="body" sz="quarter" idx="10"/>
          </p:nvPr>
        </p:nvSpPr>
        <p:spPr/>
        <p:txBody>
          <a:bodyPr/>
          <a:lstStyle/>
          <a:p>
            <a:endParaRPr lang="en-US" dirty="0"/>
          </a:p>
        </p:txBody>
      </p:sp>
      <p:pic>
        <p:nvPicPr>
          <p:cNvPr id="8" name="Picture 7">
            <a:extLst>
              <a:ext uri="{FF2B5EF4-FFF2-40B4-BE49-F238E27FC236}">
                <a16:creationId xmlns:a16="http://schemas.microsoft.com/office/drawing/2014/main" id="{38BB4DBF-B854-BB49-9671-DFC16900DACC}"/>
              </a:ext>
            </a:extLst>
          </p:cNvPr>
          <p:cNvPicPr>
            <a:picLocks noChangeAspect="1"/>
          </p:cNvPicPr>
          <p:nvPr/>
        </p:nvPicPr>
        <p:blipFill>
          <a:blip r:embed="rId3"/>
          <a:stretch>
            <a:fillRect/>
          </a:stretch>
        </p:blipFill>
        <p:spPr>
          <a:xfrm>
            <a:off x="7116159" y="1114121"/>
            <a:ext cx="5036315" cy="2130054"/>
          </a:xfrm>
          <a:prstGeom prst="rect">
            <a:avLst/>
          </a:prstGeom>
        </p:spPr>
      </p:pic>
      <p:pic>
        <p:nvPicPr>
          <p:cNvPr id="9" name="Picture 8">
            <a:extLst>
              <a:ext uri="{FF2B5EF4-FFF2-40B4-BE49-F238E27FC236}">
                <a16:creationId xmlns:a16="http://schemas.microsoft.com/office/drawing/2014/main" id="{6156C364-32CB-6B45-93B7-DC5B9B9C6028}"/>
              </a:ext>
            </a:extLst>
          </p:cNvPr>
          <p:cNvPicPr>
            <a:picLocks noChangeAspect="1"/>
          </p:cNvPicPr>
          <p:nvPr/>
        </p:nvPicPr>
        <p:blipFill>
          <a:blip r:embed="rId4"/>
          <a:stretch>
            <a:fillRect/>
          </a:stretch>
        </p:blipFill>
        <p:spPr>
          <a:xfrm>
            <a:off x="7116159" y="3933415"/>
            <a:ext cx="5036706" cy="1918745"/>
          </a:xfrm>
          <a:prstGeom prst="rect">
            <a:avLst/>
          </a:prstGeom>
        </p:spPr>
      </p:pic>
      <p:sp>
        <p:nvSpPr>
          <p:cNvPr id="10" name="TextBox 9">
            <a:extLst>
              <a:ext uri="{FF2B5EF4-FFF2-40B4-BE49-F238E27FC236}">
                <a16:creationId xmlns:a16="http://schemas.microsoft.com/office/drawing/2014/main" id="{9223B0B8-2FE2-5E43-ACD6-283877CBF903}"/>
              </a:ext>
            </a:extLst>
          </p:cNvPr>
          <p:cNvSpPr txBox="1"/>
          <p:nvPr/>
        </p:nvSpPr>
        <p:spPr>
          <a:xfrm>
            <a:off x="8108480" y="744789"/>
            <a:ext cx="3051672" cy="369332"/>
          </a:xfrm>
          <a:prstGeom prst="rect">
            <a:avLst/>
          </a:prstGeom>
          <a:noFill/>
        </p:spPr>
        <p:txBody>
          <a:bodyPr wrap="square" rtlCol="0">
            <a:spAutoFit/>
          </a:bodyPr>
          <a:lstStyle/>
          <a:p>
            <a:pPr>
              <a:spcBef>
                <a:spcPts val="0"/>
              </a:spcBef>
            </a:pPr>
            <a:r>
              <a:rPr lang="en-US" sz="1800" dirty="0">
                <a:solidFill>
                  <a:schemeClr val="tx1"/>
                </a:solidFill>
                <a:latin typeface="+mn-lt"/>
              </a:rPr>
              <a:t>Normalized Input Data</a:t>
            </a:r>
          </a:p>
        </p:txBody>
      </p:sp>
      <p:sp>
        <p:nvSpPr>
          <p:cNvPr id="11" name="TextBox 10">
            <a:extLst>
              <a:ext uri="{FF2B5EF4-FFF2-40B4-BE49-F238E27FC236}">
                <a16:creationId xmlns:a16="http://schemas.microsoft.com/office/drawing/2014/main" id="{94C96A62-CF45-A84A-A596-03D9CA99C528}"/>
              </a:ext>
            </a:extLst>
          </p:cNvPr>
          <p:cNvSpPr txBox="1"/>
          <p:nvPr/>
        </p:nvSpPr>
        <p:spPr>
          <a:xfrm>
            <a:off x="8108480" y="3564083"/>
            <a:ext cx="3051672" cy="369332"/>
          </a:xfrm>
          <a:prstGeom prst="rect">
            <a:avLst/>
          </a:prstGeom>
          <a:noFill/>
        </p:spPr>
        <p:txBody>
          <a:bodyPr wrap="square" rtlCol="0">
            <a:spAutoFit/>
          </a:bodyPr>
          <a:lstStyle/>
          <a:p>
            <a:pPr>
              <a:spcBef>
                <a:spcPts val="0"/>
              </a:spcBef>
            </a:pPr>
            <a:r>
              <a:rPr lang="en-US" sz="1800" dirty="0">
                <a:solidFill>
                  <a:schemeClr val="tx1"/>
                </a:solidFill>
                <a:latin typeface="+mn-lt"/>
              </a:rPr>
              <a:t>Bad Data</a:t>
            </a: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FC063F26-127C-4F4F-AA68-FC94845E54E4}"/>
                  </a:ext>
                </a:extLst>
              </p:cNvPr>
              <p:cNvSpPr>
                <a:spLocks noGrp="1"/>
              </p:cNvSpPr>
              <p:nvPr>
                <p:ph idx="1"/>
              </p:nvPr>
            </p:nvSpPr>
            <p:spPr>
              <a:xfrm>
                <a:off x="365759" y="1005840"/>
                <a:ext cx="6980971" cy="5205774"/>
              </a:xfrm>
            </p:spPr>
            <p:txBody>
              <a:bodyPr>
                <a:normAutofit fontScale="92500" lnSpcReduction="10000"/>
              </a:bodyPr>
              <a:lstStyle/>
              <a:p>
                <a:pPr algn="just"/>
                <a:r>
                  <a:rPr lang="en-US" sz="2400" dirty="0"/>
                  <a:t>Bad data is identified using Wald Test</a:t>
                </a:r>
              </a:p>
              <a:p>
                <a:pPr algn="just"/>
                <a:r>
                  <a:rPr lang="en-US" sz="2400" dirty="0"/>
                  <a:t>Two hypotheses are tested:</a:t>
                </a:r>
              </a:p>
              <a:p>
                <a:pPr lvl="1" algn="just"/>
                <a:r>
                  <a:rPr lang="en-US" sz="1700" dirty="0"/>
                  <a:t>𝐻</a:t>
                </a:r>
                <a:r>
                  <a:rPr lang="en-US" sz="1700" baseline="-25000" dirty="0"/>
                  <a:t>0</a:t>
                </a:r>
                <a:r>
                  <a:rPr lang="en-US" sz="1700" dirty="0"/>
                  <a:t> models the measurement without bad data </a:t>
                </a:r>
              </a:p>
              <a:p>
                <a:pPr lvl="1" algn="just"/>
                <a:r>
                  <a:rPr lang="en-US" sz="1700" dirty="0"/>
                  <a:t>𝐻</a:t>
                </a:r>
                <a:r>
                  <a:rPr lang="en-US" sz="1700" baseline="-25000" dirty="0"/>
                  <a:t>1</a:t>
                </a:r>
                <a:r>
                  <a:rPr lang="en-US" sz="1700" dirty="0"/>
                  <a:t> models the measurement with bad data </a:t>
                </a:r>
              </a:p>
              <a:p>
                <a:pPr algn="just"/>
                <a:r>
                  <a:rPr lang="en-US" sz="2400" dirty="0"/>
                  <a:t>𝐻</a:t>
                </a:r>
                <a:r>
                  <a:rPr lang="en-US" sz="2400" baseline="-25000" dirty="0"/>
                  <a:t>0 </a:t>
                </a:r>
                <a:r>
                  <a:rPr lang="en-US" sz="2400" dirty="0"/>
                  <a:t>has a Gaussian distribution with mean 𝜇 and variance 𝜎</a:t>
                </a:r>
                <a:r>
                  <a:rPr lang="en-US" sz="2400" baseline="30000" dirty="0"/>
                  <a:t>2</a:t>
                </a:r>
                <a:r>
                  <a:rPr lang="en-US" sz="2400" dirty="0"/>
                  <a:t>, both of which are learned during DNN training</a:t>
                </a:r>
              </a:p>
              <a:p>
                <a:pPr algn="just"/>
                <a:r>
                  <a:rPr lang="en-US" sz="2400" dirty="0"/>
                  <a:t>During testing with bad data, 𝐻</a:t>
                </a:r>
                <a:r>
                  <a:rPr lang="en-US" sz="2400" baseline="-25000" dirty="0"/>
                  <a:t>1</a:t>
                </a:r>
                <a:r>
                  <a:rPr lang="en-US" sz="2400" dirty="0"/>
                  <a:t> has a Gaussian distribution that has mean and variance different from 𝐻</a:t>
                </a:r>
                <a:r>
                  <a:rPr lang="en-US" sz="2400" baseline="-25000" dirty="0"/>
                  <a:t>0</a:t>
                </a:r>
              </a:p>
              <a:p>
                <a:pPr algn="just"/>
                <a:r>
                  <a:rPr lang="en-US" sz="2400" b="1" dirty="0">
                    <a:solidFill>
                      <a:schemeClr val="accent5"/>
                    </a:solidFill>
                  </a:rPr>
                  <a:t>Bad data is detected when the deviation exceeds a certain threshold </a:t>
                </a:r>
              </a:p>
              <a:p>
                <a:pPr algn="just"/>
                <a:r>
                  <a:rPr lang="en-US" sz="2400" dirty="0"/>
                  <a:t>Mathematically, the Wald test is given by:</a:t>
                </a:r>
              </a:p>
              <a:p>
                <a:pPr marL="0" indent="0" algn="just">
                  <a:buNone/>
                </a:pPr>
                <a14:m>
                  <m:oMathPara xmlns:m="http://schemas.openxmlformats.org/officeDocument/2006/math">
                    <m:oMathParaPr>
                      <m:jc m:val="centerGroup"/>
                    </m:oMathParaPr>
                    <m:oMath xmlns:m="http://schemas.openxmlformats.org/officeDocument/2006/math">
                      <m:d>
                        <m:dPr>
                          <m:begChr m:val="|"/>
                          <m:endChr m:val="|"/>
                          <m:ctrlPr>
                            <a:rPr lang="en-US" sz="2400" i="1"/>
                          </m:ctrlPr>
                        </m:dPr>
                        <m:e>
                          <m:f>
                            <m:fPr>
                              <m:ctrlPr>
                                <a:rPr lang="en-US" sz="2400" i="1"/>
                              </m:ctrlPr>
                            </m:fPr>
                            <m:num>
                              <m:r>
                                <a:rPr lang="en-US" sz="2400" i="1"/>
                                <m:t>𝑧</m:t>
                              </m:r>
                              <m:r>
                                <a:rPr lang="en-US" sz="2400" i="1"/>
                                <m:t>−</m:t>
                              </m:r>
                              <m:sSub>
                                <m:sSubPr>
                                  <m:ctrlPr>
                                    <a:rPr lang="en-US" sz="2400" i="1"/>
                                  </m:ctrlPr>
                                </m:sSubPr>
                                <m:e>
                                  <m:r>
                                    <a:rPr lang="en-US" sz="2400" i="1"/>
                                    <m:t>𝜇</m:t>
                                  </m:r>
                                </m:e>
                                <m:sub>
                                  <m:r>
                                    <a:rPr lang="en-US" sz="2400" i="1"/>
                                    <m:t>0</m:t>
                                  </m:r>
                                </m:sub>
                              </m:sSub>
                            </m:num>
                            <m:den>
                              <m:sSub>
                                <m:sSubPr>
                                  <m:ctrlPr>
                                    <a:rPr lang="en-US" sz="2400" i="1"/>
                                  </m:ctrlPr>
                                </m:sSubPr>
                                <m:e>
                                  <m:r>
                                    <a:rPr lang="en-US" sz="2400" i="1"/>
                                    <m:t>𝜎</m:t>
                                  </m:r>
                                </m:e>
                                <m:sub>
                                  <m:r>
                                    <a:rPr lang="en-US" sz="2400" i="1"/>
                                    <m:t>0</m:t>
                                  </m:r>
                                </m:sub>
                              </m:sSub>
                            </m:den>
                          </m:f>
                        </m:e>
                      </m:d>
                      <m:r>
                        <a:rPr lang="en-US" sz="2400" i="1"/>
                        <m:t> </m:t>
                      </m:r>
                      <m:sSubSup>
                        <m:sSubSupPr>
                          <m:ctrlPr>
                            <a:rPr lang="en-US" sz="2400" i="1"/>
                          </m:ctrlPr>
                        </m:sSubSupPr>
                        <m:e>
                          <m:r>
                            <a:rPr lang="en-US" sz="2400" i="1"/>
                            <m:t>≷</m:t>
                          </m:r>
                        </m:e>
                        <m:sub>
                          <m:sSub>
                            <m:sSubPr>
                              <m:ctrlPr>
                                <a:rPr lang="en-US" sz="2400" i="1"/>
                              </m:ctrlPr>
                            </m:sSubPr>
                            <m:e>
                              <m:r>
                                <a:rPr lang="en-US" sz="2400" i="1"/>
                                <m:t>𝐻</m:t>
                              </m:r>
                            </m:e>
                            <m:sub>
                              <m:r>
                                <a:rPr lang="en-US" sz="2400" i="1"/>
                                <m:t>0</m:t>
                              </m:r>
                            </m:sub>
                          </m:sSub>
                        </m:sub>
                        <m:sup>
                          <m:sSub>
                            <m:sSubPr>
                              <m:ctrlPr>
                                <a:rPr lang="en-US" sz="2400" i="1"/>
                              </m:ctrlPr>
                            </m:sSubPr>
                            <m:e>
                              <m:r>
                                <a:rPr lang="en-US" sz="2400" i="1"/>
                                <m:t>𝐻</m:t>
                              </m:r>
                            </m:e>
                            <m:sub>
                              <m:r>
                                <a:rPr lang="en-US" sz="2400" i="1"/>
                                <m:t>1</m:t>
                              </m:r>
                            </m:sub>
                          </m:sSub>
                        </m:sup>
                      </m:sSubSup>
                      <m:r>
                        <a:rPr lang="en-US" sz="2400" i="1"/>
                        <m:t> </m:t>
                      </m:r>
                      <m:sSub>
                        <m:sSubPr>
                          <m:ctrlPr>
                            <a:rPr lang="en-US" sz="2400" i="1"/>
                          </m:ctrlPr>
                        </m:sSubPr>
                        <m:e>
                          <m:r>
                            <a:rPr lang="en-US" sz="2400" i="1"/>
                            <m:t>𝑦</m:t>
                          </m:r>
                        </m:e>
                        <m:sub>
                          <m:r>
                            <a:rPr lang="en-US" sz="2400" i="1"/>
                            <m:t>𝛼</m:t>
                          </m:r>
                          <m:r>
                            <a:rPr lang="en-US" sz="2400" i="1"/>
                            <m:t>/2</m:t>
                          </m:r>
                        </m:sub>
                      </m:sSub>
                      <m:r>
                        <a:rPr lang="en-US" sz="2400" i="1"/>
                        <m:t> :=</m:t>
                      </m:r>
                      <m:sSup>
                        <m:sSupPr>
                          <m:ctrlPr>
                            <a:rPr lang="en-US" sz="2400" i="1"/>
                          </m:ctrlPr>
                        </m:sSupPr>
                        <m:e>
                          <m:r>
                            <a:rPr lang="en-US" sz="2400" i="1"/>
                            <m:t>𝑄</m:t>
                          </m:r>
                        </m:e>
                        <m:sup>
                          <m:r>
                            <a:rPr lang="en-US" sz="2400" i="1"/>
                            <m:t>−1</m:t>
                          </m:r>
                        </m:sup>
                      </m:sSup>
                      <m:r>
                        <a:rPr lang="en-US" sz="2400" i="1"/>
                        <m:t>(</m:t>
                      </m:r>
                      <m:f>
                        <m:fPr>
                          <m:ctrlPr>
                            <a:rPr lang="en-US" sz="2400" i="1"/>
                          </m:ctrlPr>
                        </m:fPr>
                        <m:num>
                          <m:r>
                            <a:rPr lang="en-US" sz="2400" i="1"/>
                            <m:t>𝛼</m:t>
                          </m:r>
                        </m:num>
                        <m:den>
                          <m:r>
                            <a:rPr lang="en-US" sz="2400" i="1"/>
                            <m:t>2</m:t>
                          </m:r>
                        </m:den>
                      </m:f>
                      <m:r>
                        <a:rPr lang="en-US" sz="2400" b="0" i="1" smtClean="0"/>
                        <m:t>)</m:t>
                      </m:r>
                    </m:oMath>
                  </m:oMathPara>
                </a14:m>
                <a:endParaRPr lang="en-US" sz="1600" baseline="30000" dirty="0"/>
              </a:p>
              <a:p>
                <a:pPr algn="just"/>
                <a14:m>
                  <m:oMath xmlns:m="http://schemas.openxmlformats.org/officeDocument/2006/math">
                    <m:r>
                      <a:rPr lang="en-US" sz="2200" i="1"/>
                      <m:t>𝛼</m:t>
                    </m:r>
                  </m:oMath>
                </a14:m>
                <a:r>
                  <a:rPr lang="en-US" sz="1700" dirty="0"/>
                  <a:t> is the false positive alarm percentage and is usually set to 5%</a:t>
                </a:r>
                <a:endParaRPr lang="en-US" sz="2600" dirty="0"/>
              </a:p>
            </p:txBody>
          </p:sp>
        </mc:Choice>
        <mc:Fallback>
          <p:sp>
            <p:nvSpPr>
              <p:cNvPr id="12" name="Content Placeholder 2">
                <a:extLst>
                  <a:ext uri="{FF2B5EF4-FFF2-40B4-BE49-F238E27FC236}">
                    <a16:creationId xmlns:a16="http://schemas.microsoft.com/office/drawing/2014/main" id="{FC063F26-127C-4F4F-AA68-FC94845E54E4}"/>
                  </a:ext>
                </a:extLst>
              </p:cNvPr>
              <p:cNvSpPr>
                <a:spLocks noGrp="1" noRot="1" noChangeAspect="1" noMove="1" noResize="1" noEditPoints="1" noAdjustHandles="1" noChangeArrowheads="1" noChangeShapeType="1" noTextEdit="1"/>
              </p:cNvSpPr>
              <p:nvPr>
                <p:ph idx="1"/>
              </p:nvPr>
            </p:nvSpPr>
            <p:spPr>
              <a:xfrm>
                <a:off x="365759" y="1005840"/>
                <a:ext cx="6980971" cy="5205774"/>
              </a:xfrm>
              <a:blipFill>
                <a:blip r:embed="rId5"/>
                <a:stretch>
                  <a:fillRect l="-524" t="-1522" r="-1135"/>
                </a:stretch>
              </a:blipFill>
            </p:spPr>
            <p:txBody>
              <a:bodyPr/>
              <a:lstStyle/>
              <a:p>
                <a:r>
                  <a:rPr lang="en-US">
                    <a:noFill/>
                  </a:rPr>
                  <a:t> </a:t>
                </a:r>
              </a:p>
            </p:txBody>
          </p:sp>
        </mc:Fallback>
      </mc:AlternateContent>
    </p:spTree>
    <p:extLst>
      <p:ext uri="{BB962C8B-B14F-4D97-AF65-F5344CB8AC3E}">
        <p14:creationId xmlns:p14="http://schemas.microsoft.com/office/powerpoint/2010/main" val="2319853538"/>
      </p:ext>
    </p:extLst>
  </p:cSld>
  <p:clrMapOvr>
    <a:masterClrMapping/>
  </p:clrMapOvr>
</p:sld>
</file>

<file path=ppt/theme/theme1.xml><?xml version="1.0" encoding="utf-8"?>
<a:theme xmlns:a="http://schemas.openxmlformats.org/drawingml/2006/main" name="2021 PowerPoint theme">
  <a:themeElements>
    <a:clrScheme name="Custom 2">
      <a:dk1>
        <a:srgbClr val="000000"/>
      </a:dk1>
      <a:lt1>
        <a:srgbClr val="FFFFFF"/>
      </a:lt1>
      <a:dk2>
        <a:srgbClr val="0043C8"/>
      </a:dk2>
      <a:lt2>
        <a:srgbClr val="929292"/>
      </a:lt2>
      <a:accent1>
        <a:srgbClr val="00B0F0"/>
      </a:accent1>
      <a:accent2>
        <a:srgbClr val="287A3D"/>
      </a:accent2>
      <a:accent3>
        <a:srgbClr val="F27B04"/>
      </a:accent3>
      <a:accent4>
        <a:srgbClr val="0070C0"/>
      </a:accent4>
      <a:accent5>
        <a:srgbClr val="C54343"/>
      </a:accent5>
      <a:accent6>
        <a:srgbClr val="2FC7C3"/>
      </a:accent6>
      <a:hlink>
        <a:srgbClr val="0070C0"/>
      </a:hlink>
      <a:folHlink>
        <a:srgbClr val="E05428"/>
      </a:folHlink>
    </a:clrScheme>
    <a:fontScheme name="EPRI 2019 PP Font Theme">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algn="ctr" defTabSz="914400" rtl="0" eaLnBrk="0" fontAlgn="base" latinLnBrk="0" hangingPunct="0">
          <a:lnSpc>
            <a:spcPct val="100000"/>
          </a:lnSpc>
          <a:spcBef>
            <a:spcPts val="0"/>
          </a:spcBef>
          <a:spcAft>
            <a:spcPct val="0"/>
          </a:spcAft>
          <a:buClrTx/>
          <a:buSzTx/>
          <a:buFontTx/>
          <a:buNone/>
          <a:tabLst/>
          <a:defRPr kumimoji="0" sz="1800" b="0" i="0" u="none" strike="noStrike" cap="none" normalizeH="0" baseline="0" dirty="0">
            <a:ln>
              <a:noFill/>
            </a:ln>
            <a:solidFill>
              <a:schemeClr val="tx1"/>
            </a:solidFill>
            <a:effectLst/>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txDef>
      <a:spPr>
        <a:noFill/>
      </a:spPr>
      <a:bodyPr wrap="square" rtlCol="0">
        <a:spAutoFit/>
      </a:bodyPr>
      <a:lstStyle>
        <a:defPPr algn="l">
          <a:spcBef>
            <a:spcPts val="0"/>
          </a:spcBef>
          <a:defRPr sz="1800" dirty="0" smtClean="0">
            <a:solidFill>
              <a:schemeClr val="tx1"/>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1 PowerPoint Template-Widescreen_FINAL_1.3.pptx" id="{BD153D26-8681-4E20-8027-D75443789668}" vid="{A365892A-A352-45B5-AFD5-BABCD7AFFD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ategory xmlns="9d4eb815-23ed-48d9-b0c1-2b9ce0016f4e">EPRI PowerPoint Template</Category>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67101F030D76349B9BDDCB7E839049A" ma:contentTypeVersion="1" ma:contentTypeDescription="Create a new document." ma:contentTypeScope="" ma:versionID="734fc11b70f2696fea1b768389187637">
  <xsd:schema xmlns:xsd="http://www.w3.org/2001/XMLSchema" xmlns:xs="http://www.w3.org/2001/XMLSchema" xmlns:p="http://schemas.microsoft.com/office/2006/metadata/properties" xmlns:ns2="9d4eb815-23ed-48d9-b0c1-2b9ce0016f4e" targetNamespace="http://schemas.microsoft.com/office/2006/metadata/properties" ma:root="true" ma:fieldsID="2b4a09c436e99444c649b2400fdb07dc" ns2:_="">
    <xsd:import namespace="9d4eb815-23ed-48d9-b0c1-2b9ce0016f4e"/>
    <xsd:element name="properties">
      <xsd:complexType>
        <xsd:sequence>
          <xsd:element name="documentManagement">
            <xsd:complexType>
              <xsd:all>
                <xsd:element ref="ns2: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4eb815-23ed-48d9-b0c1-2b9ce0016f4e" elementFormDefault="qualified">
    <xsd:import namespace="http://schemas.microsoft.com/office/2006/documentManagement/types"/>
    <xsd:import namespace="http://schemas.microsoft.com/office/infopath/2007/PartnerControls"/>
    <xsd:element name="Category" ma:index="8" nillable="true" ma:displayName="Category" ma:format="Dropdown" ma:internalName="Category">
      <xsd:simpleType>
        <xsd:restriction base="dms:Choice">
          <xsd:enumeration value="EPRI PowerPoint Template"/>
          <xsd:enumeration value="Design Templates"/>
          <xsd:enumeration value="EPRI Letterhead"/>
          <xsd:enumeration value="Events, Conferences, Meetings"/>
          <xsd:enumeration value="Miscellaneou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521A8B-3986-40B6-95DF-B5A721DA9604}">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9d4eb815-23ed-48d9-b0c1-2b9ce0016f4e"/>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9E07810-A7D8-4B3A-A78F-4052749F2489}">
  <ds:schemaRefs>
    <ds:schemaRef ds:uri="http://schemas.microsoft.com/sharepoint/v3/contenttype/forms"/>
  </ds:schemaRefs>
</ds:datastoreItem>
</file>

<file path=customXml/itemProps3.xml><?xml version="1.0" encoding="utf-8"?>
<ds:datastoreItem xmlns:ds="http://schemas.openxmlformats.org/officeDocument/2006/customXml" ds:itemID="{9F8FDBBD-CE4F-4A8C-8C02-158CA41BCB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4eb815-23ed-48d9-b0c1-2b9ce0016f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2021 PowerPoint theme</Template>
  <TotalTime>77619</TotalTime>
  <Words>1483</Words>
  <Application>Microsoft Office PowerPoint</Application>
  <PresentationFormat>Widescreen</PresentationFormat>
  <Paragraphs>210</Paragraphs>
  <Slides>27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Calibri Light</vt:lpstr>
      <vt:lpstr>Cambria Math</vt:lpstr>
      <vt:lpstr>Century Gothic</vt:lpstr>
      <vt:lpstr>Trebuchet MS</vt:lpstr>
      <vt:lpstr>Wingdings</vt:lpstr>
      <vt:lpstr>2021 PowerPoint theme</vt:lpstr>
      <vt:lpstr>Data-Driven Real-Time State Estimator Using Machine Learning for Transmission System</vt:lpstr>
      <vt:lpstr>Presentation Outline</vt:lpstr>
      <vt:lpstr>PowerPoint Presentation</vt:lpstr>
      <vt:lpstr>PowerPoint Presentation</vt:lpstr>
      <vt:lpstr>PowerPoint Presentation</vt:lpstr>
      <vt:lpstr>     Summary of Tasks 2 and 3</vt:lpstr>
      <vt:lpstr>Task 2 Summary: ML-based State Estimator</vt:lpstr>
      <vt:lpstr>DNN-SE Results with 13 PMUs in presence of Laplacian noise </vt:lpstr>
      <vt:lpstr>Task 3 Summary: Bad Data and Missing Data Detection</vt:lpstr>
      <vt:lpstr>Bad Data and Missing Data Replacement by Mean value</vt:lpstr>
      <vt:lpstr>     Task 5: Machine Learning Based State Estimation Output Post-Processing</vt:lpstr>
      <vt:lpstr>Bad Data and Missing Data Replacement by Nearest Operating Condition (OC)</vt:lpstr>
      <vt:lpstr>Bad Data Detection with and without Replacement</vt:lpstr>
      <vt:lpstr>Bad Data Detection with and without Replacement</vt:lpstr>
      <vt:lpstr>Improvement in Bad Data Replacement Method</vt:lpstr>
      <vt:lpstr>Improvement in Bad Data Replacement Method</vt:lpstr>
      <vt:lpstr>Missing Data Replacement</vt:lpstr>
      <vt:lpstr>Extreme Scenario vs. Bad Data</vt:lpstr>
      <vt:lpstr>Extreme Scenario Generation - Example</vt:lpstr>
      <vt:lpstr>Extreme Scenario (ES) Detection Filter - Results</vt:lpstr>
      <vt:lpstr>Differentiating Extreme Scenario From Bad Data </vt:lpstr>
      <vt:lpstr>     Task 6: Machine Learning Based State Estimation Software Development</vt:lpstr>
      <vt:lpstr>Draft Interface</vt:lpstr>
      <vt:lpstr>PowerPoint Presentation</vt:lpstr>
      <vt:lpstr>Conclusion &amp; Upcoming Tasks</vt:lpstr>
      <vt:lpstr>Q&amp;A Thank You For Your Time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Real-Time State Estimator Using Machine Learning for Transmission System</dc:title>
  <dc:subject>Version 1.3</dc:subject>
  <dc:creator>Mohammed Alhazmi (Student)</dc:creator>
  <dc:description>© 2021 Electric Power Research Institute, Inc. All rights reserved.</dc:description>
  <cp:lastModifiedBy>Anamitra Pal</cp:lastModifiedBy>
  <cp:revision>352</cp:revision>
  <cp:lastPrinted>2014-11-24T20:31:07Z</cp:lastPrinted>
  <dcterms:created xsi:type="dcterms:W3CDTF">2021-01-29T00:09:45Z</dcterms:created>
  <dcterms:modified xsi:type="dcterms:W3CDTF">2022-02-23T04:38:03Z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0x010100D67101F030D76349B9BDDCB7E839049A</vt:lpwstr>
  </property>
</Properties>
</file>